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9" r:id="rId4"/>
    <p:sldId id="264" r:id="rId5"/>
    <p:sldId id="270" r:id="rId6"/>
    <p:sldId id="271" r:id="rId7"/>
    <p:sldId id="265" r:id="rId8"/>
    <p:sldId id="272" r:id="rId9"/>
    <p:sldId id="273" r:id="rId10"/>
    <p:sldId id="266" r:id="rId11"/>
    <p:sldId id="274" r:id="rId12"/>
    <p:sldId id="267" r:id="rId13"/>
    <p:sldId id="268" r:id="rId14"/>
    <p:sldId id="27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ick n Reveal Slides" id="{CF1846C0-6E92-4725-938B-5B4FA5806037}">
          <p14:sldIdLst>
            <p14:sldId id="256"/>
            <p14:sldId id="258"/>
            <p14:sldId id="269"/>
            <p14:sldId id="264"/>
            <p14:sldId id="270"/>
            <p14:sldId id="271"/>
            <p14:sldId id="265"/>
            <p14:sldId id="272"/>
            <p14:sldId id="273"/>
            <p14:sldId id="266"/>
            <p14:sldId id="274"/>
            <p14:sldId id="267"/>
            <p14:sldId id="268"/>
            <p14:sldId id="27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021"/>
    <a:srgbClr val="F27B16"/>
    <a:srgbClr val="008CB9"/>
    <a:srgbClr val="BED4DA"/>
    <a:srgbClr val="726F66"/>
    <a:srgbClr val="F38931"/>
    <a:srgbClr val="F5994D"/>
    <a:srgbClr val="E9A65D"/>
    <a:srgbClr val="F4903E"/>
    <a:srgbClr val="FFA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showGuides="1">
      <p:cViewPr>
        <p:scale>
          <a:sx n="81" d="100"/>
          <a:sy n="81" d="100"/>
        </p:scale>
        <p:origin x="-300" y="13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DB562-15B2-4213-A4D8-17FDCDF82D35}" type="datetimeFigureOut">
              <a:rPr lang="en-US" smtClean="0"/>
              <a:pPr/>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7BD3E-E773-4305-8CF0-25871C41AF28}" type="slidenum">
              <a:rPr lang="en-US" smtClean="0"/>
              <a:pPr/>
              <a:t>‹Nº›</a:t>
            </a:fld>
            <a:endParaRPr lang="en-US"/>
          </a:p>
        </p:txBody>
      </p:sp>
    </p:spTree>
    <p:extLst>
      <p:ext uri="{BB962C8B-B14F-4D97-AF65-F5344CB8AC3E}">
        <p14:creationId xmlns:p14="http://schemas.microsoft.com/office/powerpoint/2010/main" val="420313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a:t>
            </a:fld>
            <a:endParaRPr lang="en-US"/>
          </a:p>
        </p:txBody>
      </p:sp>
    </p:spTree>
    <p:extLst>
      <p:ext uri="{BB962C8B-B14F-4D97-AF65-F5344CB8AC3E}">
        <p14:creationId xmlns:p14="http://schemas.microsoft.com/office/powerpoint/2010/main" val="334370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10</a:t>
            </a:fld>
            <a:endParaRPr lang="en-US"/>
          </a:p>
        </p:txBody>
      </p:sp>
    </p:spTree>
    <p:extLst>
      <p:ext uri="{BB962C8B-B14F-4D97-AF65-F5344CB8AC3E}">
        <p14:creationId xmlns:p14="http://schemas.microsoft.com/office/powerpoint/2010/main" val="1642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11</a:t>
            </a:fld>
            <a:endParaRPr lang="en-US"/>
          </a:p>
        </p:txBody>
      </p:sp>
    </p:spTree>
    <p:extLst>
      <p:ext uri="{BB962C8B-B14F-4D97-AF65-F5344CB8AC3E}">
        <p14:creationId xmlns:p14="http://schemas.microsoft.com/office/powerpoint/2010/main" val="1642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12</a:t>
            </a:fld>
            <a:endParaRPr lang="en-US"/>
          </a:p>
        </p:txBody>
      </p:sp>
    </p:spTree>
    <p:extLst>
      <p:ext uri="{BB962C8B-B14F-4D97-AF65-F5344CB8AC3E}">
        <p14:creationId xmlns:p14="http://schemas.microsoft.com/office/powerpoint/2010/main" val="243414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13</a:t>
            </a:fld>
            <a:endParaRPr lang="en-US"/>
          </a:p>
        </p:txBody>
      </p:sp>
    </p:spTree>
    <p:extLst>
      <p:ext uri="{BB962C8B-B14F-4D97-AF65-F5344CB8AC3E}">
        <p14:creationId xmlns:p14="http://schemas.microsoft.com/office/powerpoint/2010/main" val="16950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14</a:t>
            </a:fld>
            <a:endParaRPr lang="en-US"/>
          </a:p>
        </p:txBody>
      </p:sp>
    </p:spTree>
    <p:extLst>
      <p:ext uri="{BB962C8B-B14F-4D97-AF65-F5344CB8AC3E}">
        <p14:creationId xmlns:p14="http://schemas.microsoft.com/office/powerpoint/2010/main" val="1695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2</a:t>
            </a:fld>
            <a:endParaRPr lang="en-US"/>
          </a:p>
        </p:txBody>
      </p:sp>
    </p:spTree>
    <p:extLst>
      <p:ext uri="{BB962C8B-B14F-4D97-AF65-F5344CB8AC3E}">
        <p14:creationId xmlns:p14="http://schemas.microsoft.com/office/powerpoint/2010/main" val="335984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3</a:t>
            </a:fld>
            <a:endParaRPr lang="en-US"/>
          </a:p>
        </p:txBody>
      </p:sp>
    </p:spTree>
    <p:extLst>
      <p:ext uri="{BB962C8B-B14F-4D97-AF65-F5344CB8AC3E}">
        <p14:creationId xmlns:p14="http://schemas.microsoft.com/office/powerpoint/2010/main" val="335984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4</a:t>
            </a:fld>
            <a:endParaRPr lang="en-US"/>
          </a:p>
        </p:txBody>
      </p:sp>
    </p:spTree>
    <p:extLst>
      <p:ext uri="{BB962C8B-B14F-4D97-AF65-F5344CB8AC3E}">
        <p14:creationId xmlns:p14="http://schemas.microsoft.com/office/powerpoint/2010/main" val="162365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5</a:t>
            </a:fld>
            <a:endParaRPr lang="en-US"/>
          </a:p>
        </p:txBody>
      </p:sp>
    </p:spTree>
    <p:extLst>
      <p:ext uri="{BB962C8B-B14F-4D97-AF65-F5344CB8AC3E}">
        <p14:creationId xmlns:p14="http://schemas.microsoft.com/office/powerpoint/2010/main" val="162365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6</a:t>
            </a:fld>
            <a:endParaRPr lang="en-US"/>
          </a:p>
        </p:txBody>
      </p:sp>
    </p:spTree>
    <p:extLst>
      <p:ext uri="{BB962C8B-B14F-4D97-AF65-F5344CB8AC3E}">
        <p14:creationId xmlns:p14="http://schemas.microsoft.com/office/powerpoint/2010/main" val="162365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7</a:t>
            </a:fld>
            <a:endParaRPr lang="en-US"/>
          </a:p>
        </p:txBody>
      </p:sp>
    </p:spTree>
    <p:extLst>
      <p:ext uri="{BB962C8B-B14F-4D97-AF65-F5344CB8AC3E}">
        <p14:creationId xmlns:p14="http://schemas.microsoft.com/office/powerpoint/2010/main" val="160765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8</a:t>
            </a:fld>
            <a:endParaRPr lang="en-US"/>
          </a:p>
        </p:txBody>
      </p:sp>
    </p:spTree>
    <p:extLst>
      <p:ext uri="{BB962C8B-B14F-4D97-AF65-F5344CB8AC3E}">
        <p14:creationId xmlns:p14="http://schemas.microsoft.com/office/powerpoint/2010/main" val="160765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7BD3E-E773-4305-8CF0-25871C41AF28}" type="slidenum">
              <a:rPr lang="en-US" smtClean="0"/>
              <a:pPr/>
              <a:t>9</a:t>
            </a:fld>
            <a:endParaRPr lang="en-US"/>
          </a:p>
        </p:txBody>
      </p:sp>
    </p:spTree>
    <p:extLst>
      <p:ext uri="{BB962C8B-B14F-4D97-AF65-F5344CB8AC3E}">
        <p14:creationId xmlns:p14="http://schemas.microsoft.com/office/powerpoint/2010/main" val="160765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B14D7-1BDB-4B67-9ECA-1F4B57240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984F1B-8379-4428-A52A-C5AEF90EF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2E6BE9-0019-4AA9-9D20-F6412A123BC4}"/>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735010E9-968E-484B-9121-92F4EBE57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D56C2DA-137F-4576-AD73-2F83B43566C1}"/>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241370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24D861-A7F7-47B2-85EB-995F09635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226B983-1FC0-45A9-86B4-D4A484A760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2F2730-844E-4438-9674-74FD75C5C716}"/>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D409064F-0F08-437D-AAB4-C71C811AC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5236EC-BB8A-45E7-AC6C-8D26E972C25E}"/>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81889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5DF387-57BE-4CB8-92B0-56F37D534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3624A28-B9B8-460A-BE24-75E2431CC5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A90531-49FC-428D-A892-A89A212A6C9A}"/>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AD85ECB0-1FDE-46D0-8DFF-4EE695124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3933DB-3958-457B-8070-7B968BB914B5}"/>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89020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D3617-E384-4354-BB7E-A000297A0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A133E4-1604-4BD9-9DB4-075D4768A2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A1781C-316A-45D2-986A-9E32DBD2D522}"/>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55B7BBC3-163C-4CDF-8C9E-9CCAB7F65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6D33D3-CAA8-4822-AAED-F27524E6C77D}"/>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5649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6BB5AF-0BFE-4CAE-953D-717820179C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B2E3F0B-BC79-439B-A453-294B7723A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C036EDA-7226-4AA3-95D8-214088A1D674}"/>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C264E799-D094-47DB-8934-9BF260951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413090-F1F5-4353-ABEF-E03A47AF0174}"/>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419420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B1EF9E-49B2-4620-BBA8-C34A0A80B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A6B1C40-1FB3-460F-9D92-E9F8FC6DA1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0AEA3C6-9C5B-4D1B-963F-8F48559A22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E23D774-EED8-4121-9B56-F7CC6B26F424}"/>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6" name="Footer Placeholder 5">
            <a:extLst>
              <a:ext uri="{FF2B5EF4-FFF2-40B4-BE49-F238E27FC236}">
                <a16:creationId xmlns="" xmlns:a16="http://schemas.microsoft.com/office/drawing/2014/main" id="{BC29C975-BC8D-4F1C-86EB-DE053A471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0F43FA-C269-4FB4-9B1C-39DE6E70A321}"/>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32736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926B56-07F7-43C5-B561-9D975C31A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835A2EC-C1AA-405F-9B90-46B26A5C0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FE160AD-E551-4892-A1F0-F560A6A11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2DFBD3-D286-4E0F-B395-DA5310877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DD8521A-8BA7-495B-B777-AA6F218F3C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A97103-C271-4DCE-A571-AE960D36CF02}"/>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8" name="Footer Placeholder 7">
            <a:extLst>
              <a:ext uri="{FF2B5EF4-FFF2-40B4-BE49-F238E27FC236}">
                <a16:creationId xmlns="" xmlns:a16="http://schemas.microsoft.com/office/drawing/2014/main" id="{F1F27109-E21E-48AF-B522-5C8B4DCB3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B236273-0A12-46D0-95CA-5960B40577F6}"/>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82546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3219A-7F87-435F-A970-0FB50B627A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B007BC9-D8EF-4EE1-941C-490EF05FF0E9}"/>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4" name="Footer Placeholder 3">
            <a:extLst>
              <a:ext uri="{FF2B5EF4-FFF2-40B4-BE49-F238E27FC236}">
                <a16:creationId xmlns="" xmlns:a16="http://schemas.microsoft.com/office/drawing/2014/main" id="{6B9722E4-7BAA-457D-95E1-7D18303BC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1CF19F2-A5D5-4A95-AF55-49DDCFBF7423}"/>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6859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0306D331-DA09-460A-9CC9-AC7798227DBA}"/>
              </a:ext>
            </a:extLst>
          </p:cNvPr>
          <p:cNvSpPr/>
          <p:nvPr userDrawn="1"/>
        </p:nvSpPr>
        <p:spPr>
          <a:xfrm>
            <a:off x="1981200" y="0"/>
            <a:ext cx="8229600" cy="6858000"/>
          </a:xfrm>
          <a:custGeom>
            <a:avLst/>
            <a:gdLst>
              <a:gd name="connsiteX0" fmla="*/ 4114800 w 8229600"/>
              <a:gd name="connsiteY0" fmla="*/ 413757 h 6858000"/>
              <a:gd name="connsiteX1" fmla="*/ 1099557 w 8229600"/>
              <a:gd name="connsiteY1" fmla="*/ 3429000 h 6858000"/>
              <a:gd name="connsiteX2" fmla="*/ 4114800 w 8229600"/>
              <a:gd name="connsiteY2" fmla="*/ 6444243 h 6858000"/>
              <a:gd name="connsiteX3" fmla="*/ 7130043 w 8229600"/>
              <a:gd name="connsiteY3" fmla="*/ 3429000 h 6858000"/>
              <a:gd name="connsiteX4" fmla="*/ 4114800 w 8229600"/>
              <a:gd name="connsiteY4" fmla="*/ 413757 h 6858000"/>
              <a:gd name="connsiteX5" fmla="*/ 1840606 w 8229600"/>
              <a:gd name="connsiteY5" fmla="*/ 0 h 6858000"/>
              <a:gd name="connsiteX6" fmla="*/ 6388995 w 8229600"/>
              <a:gd name="connsiteY6" fmla="*/ 0 h 6858000"/>
              <a:gd name="connsiteX7" fmla="*/ 6415424 w 8229600"/>
              <a:gd name="connsiteY7" fmla="*/ 16943 h 6858000"/>
              <a:gd name="connsiteX8" fmla="*/ 8229600 w 8229600"/>
              <a:gd name="connsiteY8" fmla="*/ 3429000 h 6858000"/>
              <a:gd name="connsiteX9" fmla="*/ 6415424 w 8229600"/>
              <a:gd name="connsiteY9" fmla="*/ 6841057 h 6858000"/>
              <a:gd name="connsiteX10" fmla="*/ 6388995 w 8229600"/>
              <a:gd name="connsiteY10" fmla="*/ 6858000 h 6858000"/>
              <a:gd name="connsiteX11" fmla="*/ 1840606 w 8229600"/>
              <a:gd name="connsiteY11" fmla="*/ 6858000 h 6858000"/>
              <a:gd name="connsiteX12" fmla="*/ 1814177 w 8229600"/>
              <a:gd name="connsiteY12" fmla="*/ 6841057 h 6858000"/>
              <a:gd name="connsiteX13" fmla="*/ 0 w 8229600"/>
              <a:gd name="connsiteY13" fmla="*/ 3429000 h 6858000"/>
              <a:gd name="connsiteX14" fmla="*/ 1814177 w 8229600"/>
              <a:gd name="connsiteY14" fmla="*/ 169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9600" h="6858000">
                <a:moveTo>
                  <a:pt x="4114800" y="413757"/>
                </a:moveTo>
                <a:cubicBezTo>
                  <a:pt x="2449527" y="413757"/>
                  <a:pt x="1099557" y="1763727"/>
                  <a:pt x="1099557" y="3429000"/>
                </a:cubicBezTo>
                <a:cubicBezTo>
                  <a:pt x="1099557" y="5094273"/>
                  <a:pt x="2449527" y="6444243"/>
                  <a:pt x="4114800" y="6444243"/>
                </a:cubicBezTo>
                <a:cubicBezTo>
                  <a:pt x="5780073" y="6444243"/>
                  <a:pt x="7130043" y="5094273"/>
                  <a:pt x="7130043" y="3429000"/>
                </a:cubicBezTo>
                <a:cubicBezTo>
                  <a:pt x="7130043" y="1763727"/>
                  <a:pt x="5780073" y="413757"/>
                  <a:pt x="4114800" y="413757"/>
                </a:cubicBezTo>
                <a:close/>
                <a:moveTo>
                  <a:pt x="1840606" y="0"/>
                </a:moveTo>
                <a:lnTo>
                  <a:pt x="6388995" y="0"/>
                </a:lnTo>
                <a:lnTo>
                  <a:pt x="6415424" y="16943"/>
                </a:lnTo>
                <a:cubicBezTo>
                  <a:pt x="7509968" y="756403"/>
                  <a:pt x="8229600" y="2008662"/>
                  <a:pt x="8229600" y="3429000"/>
                </a:cubicBezTo>
                <a:cubicBezTo>
                  <a:pt x="8229600" y="4849338"/>
                  <a:pt x="7509968" y="6101598"/>
                  <a:pt x="6415424" y="6841057"/>
                </a:cubicBezTo>
                <a:lnTo>
                  <a:pt x="6388995" y="6858000"/>
                </a:lnTo>
                <a:lnTo>
                  <a:pt x="1840606" y="6858000"/>
                </a:lnTo>
                <a:lnTo>
                  <a:pt x="1814177" y="6841057"/>
                </a:lnTo>
                <a:cubicBezTo>
                  <a:pt x="719633" y="6101598"/>
                  <a:pt x="0" y="4849338"/>
                  <a:pt x="0" y="3429000"/>
                </a:cubicBezTo>
                <a:cubicBezTo>
                  <a:pt x="0" y="2008662"/>
                  <a:pt x="719633" y="756403"/>
                  <a:pt x="1814177" y="16943"/>
                </a:cubicBezTo>
                <a:close/>
              </a:path>
            </a:pathLst>
          </a:custGeom>
          <a:solidFill>
            <a:srgbClr val="F49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 xmlns:a16="http://schemas.microsoft.com/office/drawing/2014/main" id="{DF5FB8D6-F23D-4D81-8DCA-25DDBD7C5F8F}"/>
              </a:ext>
            </a:extLst>
          </p:cNvPr>
          <p:cNvSpPr/>
          <p:nvPr userDrawn="1"/>
        </p:nvSpPr>
        <p:spPr>
          <a:xfrm>
            <a:off x="3352800" y="685800"/>
            <a:ext cx="5486400" cy="5486400"/>
          </a:xfrm>
          <a:prstGeom prst="donut">
            <a:avLst>
              <a:gd name="adj" fmla="val 13361"/>
            </a:avLst>
          </a:prstGeom>
          <a:solidFill>
            <a:srgbClr val="F49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 xmlns:a16="http://schemas.microsoft.com/office/drawing/2014/main" id="{428F0AC9-7A60-4569-A48A-47FF0B148486}"/>
              </a:ext>
            </a:extLst>
          </p:cNvPr>
          <p:cNvSpPr/>
          <p:nvPr userDrawn="1"/>
        </p:nvSpPr>
        <p:spPr>
          <a:xfrm>
            <a:off x="152400" y="25284"/>
            <a:ext cx="11887200" cy="9347317"/>
          </a:xfrm>
          <a:custGeom>
            <a:avLst/>
            <a:gdLst>
              <a:gd name="connsiteX0" fmla="*/ 5353827 w 11887200"/>
              <a:gd name="connsiteY0" fmla="*/ 9317994 h 9347317"/>
              <a:gd name="connsiteX1" fmla="*/ 6533374 w 11887200"/>
              <a:gd name="connsiteY1" fmla="*/ 9317994 h 9347317"/>
              <a:gd name="connsiteX2" fmla="*/ 6249457 w 11887200"/>
              <a:gd name="connsiteY2" fmla="*/ 9339583 h 9347317"/>
              <a:gd name="connsiteX3" fmla="*/ 5943600 w 11887200"/>
              <a:gd name="connsiteY3" fmla="*/ 9347317 h 9347317"/>
              <a:gd name="connsiteX4" fmla="*/ 5637743 w 11887200"/>
              <a:gd name="connsiteY4" fmla="*/ 9339583 h 9347317"/>
              <a:gd name="connsiteX5" fmla="*/ 8659396 w 11887200"/>
              <a:gd name="connsiteY5" fmla="*/ 0 h 9347317"/>
              <a:gd name="connsiteX6" fmla="*/ 10814815 w 11887200"/>
              <a:gd name="connsiteY6" fmla="*/ 0 h 9347317"/>
              <a:gd name="connsiteX7" fmla="*/ 10872127 w 11887200"/>
              <a:gd name="connsiteY7" fmla="*/ 80594 h 9347317"/>
              <a:gd name="connsiteX8" fmla="*/ 11887200 w 11887200"/>
              <a:gd name="connsiteY8" fmla="*/ 3403717 h 9347317"/>
              <a:gd name="connsiteX9" fmla="*/ 10872127 w 11887200"/>
              <a:gd name="connsiteY9" fmla="*/ 6726841 h 9347317"/>
              <a:gd name="connsiteX10" fmla="*/ 10796837 w 11887200"/>
              <a:gd name="connsiteY10" fmla="*/ 6832716 h 9347317"/>
              <a:gd name="connsiteX11" fmla="*/ 8627224 w 11887200"/>
              <a:gd name="connsiteY11" fmla="*/ 6832716 h 9347317"/>
              <a:gd name="connsiteX12" fmla="*/ 8714008 w 11887200"/>
              <a:gd name="connsiteY12" fmla="*/ 6764518 h 9347317"/>
              <a:gd name="connsiteX13" fmla="*/ 10298951 w 11887200"/>
              <a:gd name="connsiteY13" fmla="*/ 3403717 h 9347317"/>
              <a:gd name="connsiteX14" fmla="*/ 8714008 w 11887200"/>
              <a:gd name="connsiteY14" fmla="*/ 42916 h 9347317"/>
              <a:gd name="connsiteX15" fmla="*/ 1072385 w 11887200"/>
              <a:gd name="connsiteY15" fmla="*/ 0 h 9347317"/>
              <a:gd name="connsiteX16" fmla="*/ 3227804 w 11887200"/>
              <a:gd name="connsiteY16" fmla="*/ 0 h 9347317"/>
              <a:gd name="connsiteX17" fmla="*/ 3173193 w 11887200"/>
              <a:gd name="connsiteY17" fmla="*/ 42916 h 9347317"/>
              <a:gd name="connsiteX18" fmla="*/ 1588249 w 11887200"/>
              <a:gd name="connsiteY18" fmla="*/ 3403717 h 9347317"/>
              <a:gd name="connsiteX19" fmla="*/ 3173193 w 11887200"/>
              <a:gd name="connsiteY19" fmla="*/ 6764518 h 9347317"/>
              <a:gd name="connsiteX20" fmla="*/ 3259976 w 11887200"/>
              <a:gd name="connsiteY20" fmla="*/ 6832716 h 9347317"/>
              <a:gd name="connsiteX21" fmla="*/ 1090363 w 11887200"/>
              <a:gd name="connsiteY21" fmla="*/ 6832716 h 9347317"/>
              <a:gd name="connsiteX22" fmla="*/ 1015074 w 11887200"/>
              <a:gd name="connsiteY22" fmla="*/ 6726841 h 9347317"/>
              <a:gd name="connsiteX23" fmla="*/ 0 w 11887200"/>
              <a:gd name="connsiteY23" fmla="*/ 3403717 h 9347317"/>
              <a:gd name="connsiteX24" fmla="*/ 1015074 w 11887200"/>
              <a:gd name="connsiteY24" fmla="*/ 80594 h 93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7200" h="9347317">
                <a:moveTo>
                  <a:pt x="5353827" y="9317994"/>
                </a:moveTo>
                <a:lnTo>
                  <a:pt x="6533374" y="9317994"/>
                </a:lnTo>
                <a:lnTo>
                  <a:pt x="6249457" y="9339583"/>
                </a:lnTo>
                <a:cubicBezTo>
                  <a:pt x="6148153" y="9344718"/>
                  <a:pt x="6046180" y="9347317"/>
                  <a:pt x="5943600" y="9347317"/>
                </a:cubicBezTo>
                <a:cubicBezTo>
                  <a:pt x="5841020" y="9347317"/>
                  <a:pt x="5739047" y="9344718"/>
                  <a:pt x="5637743" y="9339583"/>
                </a:cubicBezTo>
                <a:close/>
                <a:moveTo>
                  <a:pt x="8659396" y="0"/>
                </a:moveTo>
                <a:lnTo>
                  <a:pt x="10814815" y="0"/>
                </a:lnTo>
                <a:lnTo>
                  <a:pt x="10872127" y="80594"/>
                </a:lnTo>
                <a:cubicBezTo>
                  <a:pt x="11512991" y="1029198"/>
                  <a:pt x="11887200" y="2172757"/>
                  <a:pt x="11887200" y="3403717"/>
                </a:cubicBezTo>
                <a:cubicBezTo>
                  <a:pt x="11887200" y="4634677"/>
                  <a:pt x="11512991" y="5778236"/>
                  <a:pt x="10872127" y="6726841"/>
                </a:cubicBezTo>
                <a:lnTo>
                  <a:pt x="10796837" y="6832716"/>
                </a:lnTo>
                <a:lnTo>
                  <a:pt x="8627224" y="6832716"/>
                </a:lnTo>
                <a:lnTo>
                  <a:pt x="8714008" y="6764518"/>
                </a:lnTo>
                <a:cubicBezTo>
                  <a:pt x="9681972" y="5965682"/>
                  <a:pt x="10298951" y="4756751"/>
                  <a:pt x="10298951" y="3403717"/>
                </a:cubicBezTo>
                <a:cubicBezTo>
                  <a:pt x="10298951" y="2050683"/>
                  <a:pt x="9681972" y="841752"/>
                  <a:pt x="8714008" y="42916"/>
                </a:cubicBezTo>
                <a:close/>
                <a:moveTo>
                  <a:pt x="1072385" y="0"/>
                </a:moveTo>
                <a:lnTo>
                  <a:pt x="3227804" y="0"/>
                </a:lnTo>
                <a:lnTo>
                  <a:pt x="3173193" y="42916"/>
                </a:lnTo>
                <a:cubicBezTo>
                  <a:pt x="2205228" y="841752"/>
                  <a:pt x="1588249" y="2050683"/>
                  <a:pt x="1588249" y="3403717"/>
                </a:cubicBezTo>
                <a:cubicBezTo>
                  <a:pt x="1588249" y="4756751"/>
                  <a:pt x="2205228" y="5965682"/>
                  <a:pt x="3173193" y="6764518"/>
                </a:cubicBezTo>
                <a:lnTo>
                  <a:pt x="3259976" y="6832716"/>
                </a:lnTo>
                <a:lnTo>
                  <a:pt x="1090363" y="6832716"/>
                </a:lnTo>
                <a:lnTo>
                  <a:pt x="1015074" y="6726841"/>
                </a:lnTo>
                <a:cubicBezTo>
                  <a:pt x="374209" y="5778236"/>
                  <a:pt x="0" y="4634677"/>
                  <a:pt x="0" y="3403717"/>
                </a:cubicBezTo>
                <a:cubicBezTo>
                  <a:pt x="0" y="2172757"/>
                  <a:pt x="374209" y="1029198"/>
                  <a:pt x="1015074" y="80594"/>
                </a:cubicBezTo>
                <a:close/>
              </a:path>
            </a:pathLst>
          </a:custGeom>
          <a:solidFill>
            <a:srgbClr val="F49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50435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AC468D-847A-4EE8-9BC6-DE09CB44D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4285808-DA6B-461E-8715-47674BD5C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1FB1572-4ADC-4010-B32B-62C0DC49D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7CBB657-F066-4620-BE15-2E521FA4AEB7}"/>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6" name="Footer Placeholder 5">
            <a:extLst>
              <a:ext uri="{FF2B5EF4-FFF2-40B4-BE49-F238E27FC236}">
                <a16:creationId xmlns="" xmlns:a16="http://schemas.microsoft.com/office/drawing/2014/main" id="{81F74975-8E1B-4DC5-A5A2-3205838B9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9629614-6C00-44A7-A410-8E620EDC33FA}"/>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10376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5879A-C57E-42BD-9AF8-FA0BF498F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38DAE70-F6AC-4E52-A6F8-3DA70133F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3573798-02D6-4AB9-89EB-28B2B41C1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380334B-6898-49CC-85C2-946553896796}"/>
              </a:ext>
            </a:extLst>
          </p:cNvPr>
          <p:cNvSpPr>
            <a:spLocks noGrp="1"/>
          </p:cNvSpPr>
          <p:nvPr>
            <p:ph type="dt" sz="half" idx="10"/>
          </p:nvPr>
        </p:nvSpPr>
        <p:spPr/>
        <p:txBody>
          <a:bodyPr/>
          <a:lstStyle/>
          <a:p>
            <a:fld id="{1CFDC63C-64A7-4B34-B521-BA8FA8B48574}" type="datetimeFigureOut">
              <a:rPr lang="en-US" smtClean="0"/>
              <a:pPr/>
              <a:t>4/23/2019</a:t>
            </a:fld>
            <a:endParaRPr lang="en-US"/>
          </a:p>
        </p:txBody>
      </p:sp>
      <p:sp>
        <p:nvSpPr>
          <p:cNvPr id="6" name="Footer Placeholder 5">
            <a:extLst>
              <a:ext uri="{FF2B5EF4-FFF2-40B4-BE49-F238E27FC236}">
                <a16:creationId xmlns="" xmlns:a16="http://schemas.microsoft.com/office/drawing/2014/main" id="{C3BA28FF-F232-4914-B4F5-AED5E5155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CDDFBB2-730A-4B96-8B06-D5851928B69A}"/>
              </a:ext>
            </a:extLst>
          </p:cNvPr>
          <p:cNvSpPr>
            <a:spLocks noGrp="1"/>
          </p:cNvSpPr>
          <p:nvPr>
            <p:ph type="sldNum" sz="quarter" idx="12"/>
          </p:nvPr>
        </p:nvSpPr>
        <p:spPr/>
        <p:txBody>
          <a:bodyPr/>
          <a:lstStyle/>
          <a:p>
            <a:fld id="{ADCCB0B2-AAD9-42CB-9696-D28DA2D78088}" type="slidenum">
              <a:rPr lang="en-US" smtClean="0"/>
              <a:pPr/>
              <a:t>‹Nº›</a:t>
            </a:fld>
            <a:endParaRPr lang="en-US"/>
          </a:p>
        </p:txBody>
      </p:sp>
    </p:spTree>
    <p:extLst>
      <p:ext uri="{BB962C8B-B14F-4D97-AF65-F5344CB8AC3E}">
        <p14:creationId xmlns:p14="http://schemas.microsoft.com/office/powerpoint/2010/main" val="306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4C085B-46E6-4DB8-BBB5-F2D87AEE6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C6CFC90-44AB-4C0B-B275-887BFEABE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2A03D0-4BDC-416F-A75C-88335CD20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DC63C-64A7-4B34-B521-BA8FA8B48574}" type="datetimeFigureOut">
              <a:rPr lang="en-US" smtClean="0"/>
              <a:pPr/>
              <a:t>4/23/2019</a:t>
            </a:fld>
            <a:endParaRPr lang="en-US"/>
          </a:p>
        </p:txBody>
      </p:sp>
      <p:sp>
        <p:nvSpPr>
          <p:cNvPr id="5" name="Footer Placeholder 4">
            <a:extLst>
              <a:ext uri="{FF2B5EF4-FFF2-40B4-BE49-F238E27FC236}">
                <a16:creationId xmlns="" xmlns:a16="http://schemas.microsoft.com/office/drawing/2014/main" id="{FD255DF8-2FA1-4606-9E1D-7F5576F51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968A542-CCBD-4A13-A26B-8F1D3D2C9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CB0B2-AAD9-42CB-9696-D28DA2D78088}" type="slidenum">
              <a:rPr lang="en-US" smtClean="0"/>
              <a:pPr/>
              <a:t>‹Nº›</a:t>
            </a:fld>
            <a:endParaRPr lang="en-US"/>
          </a:p>
        </p:txBody>
      </p:sp>
    </p:spTree>
    <p:extLst>
      <p:ext uri="{BB962C8B-B14F-4D97-AF65-F5344CB8AC3E}">
        <p14:creationId xmlns:p14="http://schemas.microsoft.com/office/powerpoint/2010/main" val="284577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2.gif"/><Relationship Id="rId12"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slide" Target="slide4.xml"/><Relationship Id="rId11" Type="http://schemas.openxmlformats.org/officeDocument/2006/relationships/image" Target="../media/image4.png"/><Relationship Id="rId5" Type="http://schemas.openxmlformats.org/officeDocument/2006/relationships/image" Target="../media/image1.gif"/><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slide" Target="slide11.xml"/><Relationship Id="rId5" Type="http://schemas.openxmlformats.org/officeDocument/2006/relationships/image" Target="../media/image5.gif"/><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slide" Target="slide10.xml"/><Relationship Id="rId5" Type="http://schemas.openxmlformats.org/officeDocument/2006/relationships/image" Target="../media/image5.gif"/><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slide" Target="slide13.xml"/><Relationship Id="rId5" Type="http://schemas.openxmlformats.org/officeDocument/2006/relationships/image" Target="../media/image3.gif"/><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slide" Target="slide14.xml"/><Relationship Id="rId5" Type="http://schemas.openxmlformats.org/officeDocument/2006/relationships/image" Target="../media/image3.gif"/><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slide" Target="sl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3.xml"/><Relationship Id="rId5" Type="http://schemas.openxmlformats.org/officeDocument/2006/relationships/image" Target="../media/image1.gif"/><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slide" Target="slide2.xml"/><Relationship Id="rId5" Type="http://schemas.openxmlformats.org/officeDocument/2006/relationships/image" Target="../media/image1.gif"/><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slide" Target="slide5.xml"/><Relationship Id="rId5" Type="http://schemas.openxmlformats.org/officeDocument/2006/relationships/image" Target="../media/image2.gif"/><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slide" Target="slide6.xml"/><Relationship Id="rId5" Type="http://schemas.openxmlformats.org/officeDocument/2006/relationships/image" Target="../media/image2.gif"/><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5.xml"/><Relationship Id="rId5" Type="http://schemas.openxmlformats.org/officeDocument/2006/relationships/image" Target="../media/image2.gif"/><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slide" Target="slide8.xml"/><Relationship Id="rId5" Type="http://schemas.openxmlformats.org/officeDocument/2006/relationships/image" Target="../media/image4.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slide" Target="slide9.xml"/><Relationship Id="rId5" Type="http://schemas.openxmlformats.org/officeDocument/2006/relationships/image" Target="../media/image4.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slide" Target="slide8.xml"/><Relationship Id="rId5" Type="http://schemas.openxmlformats.org/officeDocument/2006/relationships/image" Target="../media/image4.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9D71381A-7F90-435E-A86C-5521E1C54226}"/>
              </a:ext>
            </a:extLst>
          </p:cNvPr>
          <p:cNvSpPr/>
          <p:nvPr/>
        </p:nvSpPr>
        <p:spPr>
          <a:xfrm>
            <a:off x="4404360" y="173736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1025FA11-C595-4966-A5DB-F23DCDDBDFEA}"/>
              </a:ext>
            </a:extLst>
          </p:cNvPr>
          <p:cNvSpPr/>
          <p:nvPr/>
        </p:nvSpPr>
        <p:spPr>
          <a:xfrm>
            <a:off x="4541520" y="1874520"/>
            <a:ext cx="3108960" cy="3108960"/>
          </a:xfrm>
          <a:prstGeom prst="ellipse">
            <a:avLst/>
          </a:prstGeom>
          <a:noFill/>
          <a:ln w="38100">
            <a:solidFill>
              <a:srgbClr val="F27B1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48BF76DD-E6B4-48F6-9CEA-16B4EF30153B}"/>
              </a:ext>
            </a:extLst>
          </p:cNvPr>
          <p:cNvSpPr txBox="1"/>
          <p:nvPr/>
        </p:nvSpPr>
        <p:spPr>
          <a:xfrm>
            <a:off x="4717774" y="2373065"/>
            <a:ext cx="2756452" cy="2139047"/>
          </a:xfrm>
          <a:prstGeom prst="rect">
            <a:avLst/>
          </a:prstGeom>
          <a:noFill/>
        </p:spPr>
        <p:txBody>
          <a:bodyPr wrap="square" rtlCol="0">
            <a:spAutoFit/>
          </a:bodyPr>
          <a:lstStyle/>
          <a:p>
            <a:pPr algn="ctr"/>
            <a:r>
              <a:rPr lang="es-CO" sz="6000" dirty="0"/>
              <a:t> </a:t>
            </a:r>
            <a:r>
              <a:rPr lang="es-VE" sz="2400" b="1" i="1" dirty="0"/>
              <a:t>Nuestra misión: Educar para vivir en democracia</a:t>
            </a:r>
            <a:endParaRPr lang="es-CO" sz="2400" dirty="0"/>
          </a:p>
          <a:p>
            <a:pPr algn="ctr"/>
            <a:endParaRPr lang="en-US" sz="2500" u="sng" dirty="0">
              <a:solidFill>
                <a:srgbClr val="008CB9"/>
              </a:solidFill>
              <a:latin typeface="Rockwell" panose="02060603020205020403" pitchFamily="18" charset="0"/>
            </a:endParaRPr>
          </a:p>
        </p:txBody>
      </p:sp>
      <p:cxnSp>
        <p:nvCxnSpPr>
          <p:cNvPr id="15" name="Straight Connector 14">
            <a:extLst>
              <a:ext uri="{FF2B5EF4-FFF2-40B4-BE49-F238E27FC236}">
                <a16:creationId xmlns="" xmlns:a16="http://schemas.microsoft.com/office/drawing/2014/main" id="{8393E280-7E23-4F95-BA7E-45915F530566}"/>
              </a:ext>
            </a:extLst>
          </p:cNvPr>
          <p:cNvCxnSpPr>
            <a:cxnSpLocks/>
          </p:cNvCxnSpPr>
          <p:nvPr/>
        </p:nvCxnSpPr>
        <p:spPr>
          <a:xfrm>
            <a:off x="4160421" y="1489265"/>
            <a:ext cx="517264" cy="4817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A515F41-139A-44A6-9CE2-A9048DAC9832}"/>
              </a:ext>
            </a:extLst>
          </p:cNvPr>
          <p:cNvCxnSpPr>
            <a:cxnSpLocks/>
          </p:cNvCxnSpPr>
          <p:nvPr/>
        </p:nvCxnSpPr>
        <p:spPr>
          <a:xfrm flipV="1">
            <a:off x="7480409" y="1489265"/>
            <a:ext cx="555326" cy="5134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FAFDBAF-94BC-44FC-A238-C0BFF862EA22}"/>
              </a:ext>
            </a:extLst>
          </p:cNvPr>
          <p:cNvCxnSpPr>
            <a:cxnSpLocks/>
          </p:cNvCxnSpPr>
          <p:nvPr/>
        </p:nvCxnSpPr>
        <p:spPr>
          <a:xfrm flipH="1">
            <a:off x="3405295" y="3817389"/>
            <a:ext cx="667290" cy="697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82FAE4B-2929-40F5-B1CA-2639725729E5}"/>
              </a:ext>
            </a:extLst>
          </p:cNvPr>
          <p:cNvCxnSpPr>
            <a:cxnSpLocks/>
          </p:cNvCxnSpPr>
          <p:nvPr/>
        </p:nvCxnSpPr>
        <p:spPr>
          <a:xfrm>
            <a:off x="8098554" y="3429000"/>
            <a:ext cx="73152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D4116CBD-256E-4DD4-8050-801BF7A66F60}"/>
              </a:ext>
            </a:extLst>
          </p:cNvPr>
          <p:cNvCxnSpPr>
            <a:cxnSpLocks/>
          </p:cNvCxnSpPr>
          <p:nvPr/>
        </p:nvCxnSpPr>
        <p:spPr>
          <a:xfrm flipH="1">
            <a:off x="6122393" y="5482025"/>
            <a:ext cx="1358" cy="6741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C33B8E45-A1AD-4C17-A44D-8BBD88BF1AC1}"/>
              </a:ext>
            </a:extLst>
          </p:cNvPr>
          <p:cNvSpPr txBox="1"/>
          <p:nvPr/>
        </p:nvSpPr>
        <p:spPr>
          <a:xfrm>
            <a:off x="8598010" y="3259723"/>
            <a:ext cx="2220244" cy="830997"/>
          </a:xfrm>
          <a:prstGeom prst="rect">
            <a:avLst/>
          </a:prstGeom>
          <a:noFill/>
        </p:spPr>
        <p:txBody>
          <a:bodyPr wrap="square" rtlCol="0">
            <a:spAutoFit/>
          </a:bodyPr>
          <a:lstStyle/>
          <a:p>
            <a:pPr algn="ctr"/>
            <a:r>
              <a:rPr lang="es-VE" sz="1600" b="1" dirty="0">
                <a:solidFill>
                  <a:schemeClr val="bg1"/>
                </a:solidFill>
              </a:rPr>
              <a:t>Diagnósticos y propuestas educativas sin continuidad</a:t>
            </a:r>
            <a:endParaRPr lang="en-US" sz="16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3" name="TextBox 62">
            <a:extLst>
              <a:ext uri="{FF2B5EF4-FFF2-40B4-BE49-F238E27FC236}">
                <a16:creationId xmlns="" xmlns:a16="http://schemas.microsoft.com/office/drawing/2014/main" id="{623E8683-E78C-44FE-A609-DA978AF05A57}"/>
              </a:ext>
            </a:extLst>
          </p:cNvPr>
          <p:cNvSpPr txBox="1"/>
          <p:nvPr/>
        </p:nvSpPr>
        <p:spPr>
          <a:xfrm>
            <a:off x="7274190" y="943813"/>
            <a:ext cx="3544064" cy="584775"/>
          </a:xfrm>
          <a:prstGeom prst="rect">
            <a:avLst/>
          </a:prstGeom>
          <a:noFill/>
        </p:spPr>
        <p:txBody>
          <a:bodyPr wrap="square" rtlCol="0">
            <a:spAutoFit/>
          </a:bodyPr>
          <a:lstStyle/>
          <a:p>
            <a:pPr lvl="0"/>
            <a:r>
              <a:rPr lang="es-VE" sz="1600" b="1" dirty="0">
                <a:solidFill>
                  <a:schemeClr val="bg1"/>
                </a:solidFill>
              </a:rPr>
              <a:t>La ciudadanía como propuesta educativa en la Venezuela moderna</a:t>
            </a:r>
            <a:endParaRPr lang="es-CO" sz="1600" dirty="0">
              <a:solidFill>
                <a:schemeClr val="bg1"/>
              </a:solidFill>
            </a:endParaRPr>
          </a:p>
        </p:txBody>
      </p:sp>
      <p:sp>
        <p:nvSpPr>
          <p:cNvPr id="64" name="TextBox 63">
            <a:extLst>
              <a:ext uri="{FF2B5EF4-FFF2-40B4-BE49-F238E27FC236}">
                <a16:creationId xmlns="" xmlns:a16="http://schemas.microsoft.com/office/drawing/2014/main" id="{4F96A30F-4C71-4D1D-9301-33C0CF24139A}"/>
              </a:ext>
            </a:extLst>
          </p:cNvPr>
          <p:cNvSpPr txBox="1"/>
          <p:nvPr/>
        </p:nvSpPr>
        <p:spPr>
          <a:xfrm>
            <a:off x="6943774" y="5503669"/>
            <a:ext cx="4072745" cy="830997"/>
          </a:xfrm>
          <a:prstGeom prst="rect">
            <a:avLst/>
          </a:prstGeom>
          <a:noFill/>
        </p:spPr>
        <p:txBody>
          <a:bodyPr wrap="square" rtlCol="0">
            <a:spAutoFit/>
          </a:bodyPr>
          <a:lstStyle/>
          <a:p>
            <a:pPr lvl="0" algn="ctr"/>
            <a:r>
              <a:rPr lang="es-VE" sz="1600" b="1" dirty="0">
                <a:solidFill>
                  <a:schemeClr val="bg1"/>
                </a:solidFill>
              </a:rPr>
              <a:t>Principios, filosofía y orientación de la educación en valores ciudadanos </a:t>
            </a:r>
            <a:endParaRPr lang="es-CO" sz="1600" dirty="0">
              <a:solidFill>
                <a:schemeClr val="bg1"/>
              </a:solidFill>
            </a:endParaRPr>
          </a:p>
          <a:p>
            <a:pPr algn="ctr"/>
            <a:endParaRPr lang="en-US" sz="16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5" name="TextBox 64">
            <a:extLst>
              <a:ext uri="{FF2B5EF4-FFF2-40B4-BE49-F238E27FC236}">
                <a16:creationId xmlns="" xmlns:a16="http://schemas.microsoft.com/office/drawing/2014/main" id="{F935F74E-F60C-4642-8B95-3D2C5E307255}"/>
              </a:ext>
            </a:extLst>
          </p:cNvPr>
          <p:cNvSpPr txBox="1"/>
          <p:nvPr/>
        </p:nvSpPr>
        <p:spPr>
          <a:xfrm>
            <a:off x="900759" y="4139518"/>
            <a:ext cx="3468246" cy="830997"/>
          </a:xfrm>
          <a:prstGeom prst="rect">
            <a:avLst/>
          </a:prstGeom>
          <a:noFill/>
        </p:spPr>
        <p:txBody>
          <a:bodyPr wrap="square" rtlCol="0">
            <a:spAutoFit/>
          </a:bodyPr>
          <a:lstStyle/>
          <a:p>
            <a:pPr lvl="0" algn="ctr"/>
            <a:r>
              <a:rPr lang="es-VE" sz="1600" b="1" dirty="0">
                <a:solidFill>
                  <a:schemeClr val="bg1"/>
                </a:solidFill>
              </a:rPr>
              <a:t>La práctica educativa distanciada de sus principios </a:t>
            </a:r>
            <a:endParaRPr lang="es-CO" sz="1600" dirty="0">
              <a:solidFill>
                <a:schemeClr val="bg1"/>
              </a:solidFill>
            </a:endParaRPr>
          </a:p>
          <a:p>
            <a:pPr algn="ctr"/>
            <a:endParaRPr lang="en-US" sz="16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6" name="TextBox 65">
            <a:extLst>
              <a:ext uri="{FF2B5EF4-FFF2-40B4-BE49-F238E27FC236}">
                <a16:creationId xmlns="" xmlns:a16="http://schemas.microsoft.com/office/drawing/2014/main" id="{2DE5C212-B820-491F-8A9B-1C9C070AA69D}"/>
              </a:ext>
            </a:extLst>
          </p:cNvPr>
          <p:cNvSpPr txBox="1"/>
          <p:nvPr/>
        </p:nvSpPr>
        <p:spPr>
          <a:xfrm>
            <a:off x="2621945" y="1359311"/>
            <a:ext cx="1619416" cy="338554"/>
          </a:xfrm>
          <a:prstGeom prst="rect">
            <a:avLst/>
          </a:prstGeom>
          <a:noFill/>
        </p:spPr>
        <p:txBody>
          <a:bodyPr wrap="square" rtlCol="0">
            <a:spAutoFit/>
          </a:bodyPr>
          <a:lstStyle/>
          <a:p>
            <a:pPr algn="ctr"/>
            <a:r>
              <a:rPr lang="es-VE" sz="1600" b="1" dirty="0">
                <a:solidFill>
                  <a:schemeClr val="bg1"/>
                </a:solidFill>
              </a:rPr>
              <a:t>Conclusiones </a:t>
            </a:r>
            <a:endParaRPr lang="en-US" sz="16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9" name="Picture 18">
            <a:hlinkClick r:id="rId4" action="ppaction://hlinksldjump"/>
            <a:extLst>
              <a:ext uri="{FF2B5EF4-FFF2-40B4-BE49-F238E27FC236}">
                <a16:creationId xmlns="" xmlns:a16="http://schemas.microsoft.com/office/drawing/2014/main" id="{E73B4230-93FF-46D8-9ECD-CEFF869B3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240" y="86039"/>
            <a:ext cx="1134849" cy="839316"/>
          </a:xfrm>
          <a:prstGeom prst="rect">
            <a:avLst/>
          </a:prstGeom>
        </p:spPr>
      </p:pic>
      <p:pic>
        <p:nvPicPr>
          <p:cNvPr id="85" name="Picture 84">
            <a:hlinkClick r:id="rId6" action="ppaction://hlinksldjump"/>
            <a:extLst>
              <a:ext uri="{FF2B5EF4-FFF2-40B4-BE49-F238E27FC236}">
                <a16:creationId xmlns="" xmlns:a16="http://schemas.microsoft.com/office/drawing/2014/main" id="{F9379A95-09CB-453A-9311-971889B4B2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1554" y="2245492"/>
            <a:ext cx="1126971" cy="990611"/>
          </a:xfrm>
          <a:prstGeom prst="rect">
            <a:avLst/>
          </a:prstGeom>
          <a:solidFill>
            <a:schemeClr val="bg1"/>
          </a:solidFill>
        </p:spPr>
      </p:pic>
      <p:pic>
        <p:nvPicPr>
          <p:cNvPr id="88" name="Picture 87">
            <a:hlinkClick r:id="rId8" action="ppaction://hlinksldjump"/>
            <a:extLst>
              <a:ext uri="{FF2B5EF4-FFF2-40B4-BE49-F238E27FC236}">
                <a16:creationId xmlns="" xmlns:a16="http://schemas.microsoft.com/office/drawing/2014/main" id="{B8C3DB34-FEAC-4725-ACAD-A741D6A4C9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1944" y="0"/>
            <a:ext cx="2266815" cy="1295320"/>
          </a:xfrm>
          <a:prstGeom prst="rect">
            <a:avLst/>
          </a:prstGeom>
        </p:spPr>
      </p:pic>
      <p:pic>
        <p:nvPicPr>
          <p:cNvPr id="90" name="Picture 89">
            <a:hlinkClick r:id="rId10" action="ppaction://hlinksldjump"/>
            <a:extLst>
              <a:ext uri="{FF2B5EF4-FFF2-40B4-BE49-F238E27FC236}">
                <a16:creationId xmlns="" xmlns:a16="http://schemas.microsoft.com/office/drawing/2014/main" id="{0CBDEFEA-0F04-4693-8109-68C4D1D5BB5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8245" y="5037455"/>
            <a:ext cx="981546" cy="1250990"/>
          </a:xfrm>
          <a:prstGeom prst="rect">
            <a:avLst/>
          </a:prstGeom>
          <a:solidFill>
            <a:schemeClr val="bg1"/>
          </a:solidFill>
        </p:spPr>
      </p:pic>
      <p:pic>
        <p:nvPicPr>
          <p:cNvPr id="92" name="Picture 91">
            <a:hlinkClick r:id="rId12" action="ppaction://hlinksldjump"/>
            <a:extLst>
              <a:ext uri="{FF2B5EF4-FFF2-40B4-BE49-F238E27FC236}">
                <a16:creationId xmlns="" xmlns:a16="http://schemas.microsoft.com/office/drawing/2014/main" id="{E2AE51B9-13E2-466D-BA6C-B33D384FE125}"/>
              </a:ext>
            </a:extLst>
          </p:cNvPr>
          <p:cNvPicPr>
            <a:picLocks noChangeAspect="1"/>
          </p:cNvPicPr>
          <p:nvPr/>
        </p:nvPicPr>
        <p:blipFill>
          <a:blip r:embed="rId13" cstate="print"/>
          <a:stretch>
            <a:fillRect/>
          </a:stretch>
        </p:blipFill>
        <p:spPr>
          <a:xfrm>
            <a:off x="1460310" y="2461121"/>
            <a:ext cx="1325345" cy="1626167"/>
          </a:xfrm>
          <a:prstGeom prst="rect">
            <a:avLst/>
          </a:prstGeom>
        </p:spPr>
      </p:pic>
      <p:sp>
        <p:nvSpPr>
          <p:cNvPr id="111" name="TextBox 110">
            <a:extLst>
              <a:ext uri="{FF2B5EF4-FFF2-40B4-BE49-F238E27FC236}">
                <a16:creationId xmlns="" xmlns:a16="http://schemas.microsoft.com/office/drawing/2014/main" id="{4FC2018F-1653-449D-B299-D6E8553E08AD}"/>
              </a:ext>
            </a:extLst>
          </p:cNvPr>
          <p:cNvSpPr txBox="1"/>
          <p:nvPr/>
        </p:nvSpPr>
        <p:spPr>
          <a:xfrm>
            <a:off x="4945488" y="4230914"/>
            <a:ext cx="2353811" cy="307777"/>
          </a:xfrm>
          <a:prstGeom prst="rect">
            <a:avLst/>
          </a:prstGeom>
          <a:noFill/>
        </p:spPr>
        <p:txBody>
          <a:bodyPr wrap="square" rtlCol="0">
            <a:spAutoFit/>
          </a:bodyPr>
          <a:lstStyle/>
          <a:p>
            <a:pPr algn="ctr"/>
            <a:r>
              <a:rPr lang="es-VE" sz="1400" b="1" dirty="0"/>
              <a:t>José Francisco Juárez </a:t>
            </a:r>
            <a:endParaRPr lang="en-US" sz="1400"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146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p:bldP spid="63" grpId="0"/>
      <p:bldP spid="64" grpId="0"/>
      <p:bldP spid="65" grpId="0"/>
      <p:bldP spid="66" grpId="0"/>
      <p:bldP spid="1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 name="CuadroTexto 1"/>
          <p:cNvSpPr txBox="1"/>
          <p:nvPr/>
        </p:nvSpPr>
        <p:spPr>
          <a:xfrm>
            <a:off x="2740207" y="2393209"/>
            <a:ext cx="8874038" cy="1077218"/>
          </a:xfrm>
          <a:prstGeom prst="rect">
            <a:avLst/>
          </a:prstGeom>
          <a:solidFill>
            <a:schemeClr val="bg1"/>
          </a:solidFill>
          <a:ln>
            <a:solidFill>
              <a:srgbClr val="F38021"/>
            </a:solidFill>
          </a:ln>
        </p:spPr>
        <p:txBody>
          <a:bodyPr wrap="square" rtlCol="0">
            <a:spAutoFit/>
          </a:bodyPr>
          <a:lstStyle/>
          <a:p>
            <a:pPr algn="ctr"/>
            <a:r>
              <a:rPr lang="es-VE" sz="3200" dirty="0"/>
              <a:t>El texto escolar contribuye en la consolidación o no del currículo </a:t>
            </a:r>
            <a:endParaRPr lang="es-CO" sz="3200"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lvl="0"/>
            <a:r>
              <a:rPr lang="es-VE" sz="2400" b="1" dirty="0"/>
              <a:t>La práctica educativa distanciada de sus principios </a:t>
            </a:r>
            <a:endParaRPr lang="es-CO" sz="2400" dirty="0"/>
          </a:p>
        </p:txBody>
      </p:sp>
      <p:sp>
        <p:nvSpPr>
          <p:cNvPr id="31" name="CuadroTexto 30"/>
          <p:cNvSpPr txBox="1"/>
          <p:nvPr/>
        </p:nvSpPr>
        <p:spPr>
          <a:xfrm>
            <a:off x="2692599" y="905945"/>
            <a:ext cx="8935294" cy="1323439"/>
          </a:xfrm>
          <a:prstGeom prst="rect">
            <a:avLst/>
          </a:prstGeom>
          <a:solidFill>
            <a:schemeClr val="bg1"/>
          </a:solidFill>
        </p:spPr>
        <p:txBody>
          <a:bodyPr wrap="square" rtlCol="0">
            <a:spAutoFit/>
          </a:bodyPr>
          <a:lstStyle/>
          <a:p>
            <a:r>
              <a:rPr lang="es-VE" sz="2400" dirty="0"/>
              <a:t>El texto escolar </a:t>
            </a:r>
            <a:r>
              <a:rPr lang="es-VE" sz="3200" b="1" dirty="0">
                <a:solidFill>
                  <a:srgbClr val="F27B16"/>
                </a:solidFill>
              </a:rPr>
              <a:t>es más que un recurso </a:t>
            </a:r>
            <a:r>
              <a:rPr lang="es-VE" sz="3200" b="1" dirty="0" smtClean="0">
                <a:solidFill>
                  <a:srgbClr val="F27B16"/>
                </a:solidFill>
              </a:rPr>
              <a:t>didáctico</a:t>
            </a:r>
            <a:r>
              <a:rPr lang="es-VE" sz="2400" dirty="0" smtClean="0"/>
              <a:t>, t</a:t>
            </a:r>
            <a:r>
              <a:rPr lang="es-VE" sz="2400" dirty="0" smtClean="0"/>
              <a:t>iene </a:t>
            </a:r>
            <a:r>
              <a:rPr lang="es-VE" sz="2400" dirty="0"/>
              <a:t>que ver con un instrumento de apoyo a la formación que se da en un salón de clase.</a:t>
            </a:r>
            <a:endParaRPr lang="es-CO" sz="2400" dirty="0"/>
          </a:p>
        </p:txBody>
      </p:sp>
      <p:pic>
        <p:nvPicPr>
          <p:cNvPr id="3" name="Imagen 2">
            <a:hlinkClick r:id="rId4" action="ppaction://hlinksldjump"/>
          </p:cNvPr>
          <p:cNvPicPr>
            <a:picLocks noChangeAspect="1"/>
          </p:cNvPicPr>
          <p:nvPr/>
        </p:nvPicPr>
        <p:blipFill>
          <a:blip r:embed="rId5" cstate="print"/>
          <a:stretch>
            <a:fillRect/>
          </a:stretch>
        </p:blipFill>
        <p:spPr>
          <a:xfrm>
            <a:off x="245659" y="2216792"/>
            <a:ext cx="2552132" cy="2885281"/>
          </a:xfrm>
          <a:prstGeom prst="rect">
            <a:avLst/>
          </a:prstGeom>
        </p:spPr>
      </p:pic>
      <p:sp>
        <p:nvSpPr>
          <p:cNvPr id="5" name="CuadroTexto 4"/>
          <p:cNvSpPr txBox="1"/>
          <p:nvPr/>
        </p:nvSpPr>
        <p:spPr>
          <a:xfrm>
            <a:off x="2509507" y="3619689"/>
            <a:ext cx="8628184" cy="2554545"/>
          </a:xfrm>
          <a:prstGeom prst="rect">
            <a:avLst/>
          </a:prstGeom>
          <a:noFill/>
        </p:spPr>
        <p:txBody>
          <a:bodyPr wrap="square" rtlCol="0">
            <a:spAutoFit/>
          </a:bodyPr>
          <a:lstStyle/>
          <a:p>
            <a:pPr algn="just"/>
            <a:r>
              <a:rPr lang="es-VE" sz="3200" dirty="0"/>
              <a:t>El </a:t>
            </a:r>
            <a:r>
              <a:rPr lang="es-VE" sz="3200" b="1" dirty="0"/>
              <a:t>texto escolar </a:t>
            </a:r>
            <a:r>
              <a:rPr lang="es-VE" sz="3200" dirty="0" smtClean="0"/>
              <a:t>en </a:t>
            </a:r>
            <a:r>
              <a:rPr lang="es-VE" sz="3200" dirty="0"/>
              <a:t>los años setenta, ochenta y noventa </a:t>
            </a:r>
            <a:r>
              <a:rPr lang="es-VE" sz="3200" b="1" dirty="0" smtClean="0"/>
              <a:t>se centra </a:t>
            </a:r>
            <a:r>
              <a:rPr lang="es-VE" sz="3200" b="1" dirty="0"/>
              <a:t>en el cumplimiento de objetivos conceptuales</a:t>
            </a:r>
            <a:r>
              <a:rPr lang="es-VE" sz="3200" dirty="0"/>
              <a:t> y en algunos temas se proponen actividades con una orientación más procedimental pero realmente éstas son pocas. </a:t>
            </a:r>
            <a:r>
              <a:rPr lang="es-VE" sz="3200" dirty="0" smtClean="0"/>
              <a:t> </a:t>
            </a:r>
            <a:endParaRPr lang="es-CO" sz="3200" dirty="0"/>
          </a:p>
        </p:txBody>
      </p:sp>
      <p:sp>
        <p:nvSpPr>
          <p:cNvPr id="9" name="8 Flecha a la derecha con bandas">
            <a:hlinkClick r:id="rId6" action="ppaction://hlinksldjump"/>
          </p:cNvPr>
          <p:cNvSpPr/>
          <p:nvPr/>
        </p:nvSpPr>
        <p:spPr>
          <a:xfrm>
            <a:off x="10822674"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1285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ox(in)">
                                      <p:cBhvr>
                                        <p:cTn id="10" dur="500"/>
                                        <p:tgtEl>
                                          <p:spTgt spid="31"/>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lvl="0"/>
            <a:r>
              <a:rPr lang="es-VE" sz="2400" b="1" dirty="0"/>
              <a:t>La práctica educativa distanciada de sus principios </a:t>
            </a:r>
            <a:endParaRPr lang="es-CO" sz="2400" dirty="0"/>
          </a:p>
        </p:txBody>
      </p:sp>
      <p:pic>
        <p:nvPicPr>
          <p:cNvPr id="3" name="Imagen 2">
            <a:hlinkClick r:id="rId4" action="ppaction://hlinksldjump"/>
          </p:cNvPr>
          <p:cNvPicPr>
            <a:picLocks noChangeAspect="1"/>
          </p:cNvPicPr>
          <p:nvPr/>
        </p:nvPicPr>
        <p:blipFill>
          <a:blip r:embed="rId5" cstate="print"/>
          <a:stretch>
            <a:fillRect/>
          </a:stretch>
        </p:blipFill>
        <p:spPr>
          <a:xfrm>
            <a:off x="218364" y="773723"/>
            <a:ext cx="2162652" cy="2444959"/>
          </a:xfrm>
          <a:prstGeom prst="rect">
            <a:avLst/>
          </a:prstGeom>
        </p:spPr>
      </p:pic>
      <p:sp>
        <p:nvSpPr>
          <p:cNvPr id="10" name="CuadroTexto 9"/>
          <p:cNvSpPr txBox="1"/>
          <p:nvPr/>
        </p:nvSpPr>
        <p:spPr>
          <a:xfrm>
            <a:off x="2180492" y="1563427"/>
            <a:ext cx="8975188" cy="4708981"/>
          </a:xfrm>
          <a:prstGeom prst="rect">
            <a:avLst/>
          </a:prstGeom>
          <a:noFill/>
        </p:spPr>
        <p:txBody>
          <a:bodyPr wrap="square" rtlCol="0">
            <a:spAutoFit/>
          </a:bodyPr>
          <a:lstStyle/>
          <a:p>
            <a:pPr algn="just"/>
            <a:r>
              <a:rPr lang="es-VE" sz="3600" i="1" dirty="0" smtClean="0">
                <a:solidFill>
                  <a:schemeClr val="accent4">
                    <a:lumMod val="75000"/>
                  </a:schemeClr>
                </a:solidFill>
              </a:rPr>
              <a:t>La </a:t>
            </a:r>
            <a:r>
              <a:rPr lang="es-VE" sz="3600" i="1" dirty="0">
                <a:solidFill>
                  <a:schemeClr val="accent4">
                    <a:lumMod val="75000"/>
                  </a:schemeClr>
                </a:solidFill>
              </a:rPr>
              <a:t>práctica educativa, orientada por los textos escolares está limitada a una propuesta formativa teórica</a:t>
            </a:r>
            <a:r>
              <a:rPr lang="es-VE" sz="3200" dirty="0"/>
              <a:t>. No hay referencia a contextos ni realidades que propicien la reflexión, el debate ni propuestas que involucren la afectividad del estudiante. Los lineamientos y principios filosóficos de una educación que forma para la ciudadanía y la democracia no están explícitos en los textos revisados. </a:t>
            </a:r>
            <a:endParaRPr lang="es-CO" sz="3200" dirty="0"/>
          </a:p>
        </p:txBody>
      </p:sp>
      <p:sp>
        <p:nvSpPr>
          <p:cNvPr id="11" name="10 Flecha a la derecha con bandas">
            <a:hlinkClick r:id="rId6" action="ppaction://hlinksldjump"/>
          </p:cNvPr>
          <p:cNvSpPr/>
          <p:nvPr/>
        </p:nvSpPr>
        <p:spPr>
          <a:xfrm flipH="1">
            <a:off x="671014" y="6252951"/>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1285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 name="CuadroTexto 1"/>
          <p:cNvSpPr txBox="1"/>
          <p:nvPr/>
        </p:nvSpPr>
        <p:spPr>
          <a:xfrm>
            <a:off x="270525" y="2116731"/>
            <a:ext cx="11625903" cy="1200329"/>
          </a:xfrm>
          <a:prstGeom prst="rect">
            <a:avLst/>
          </a:prstGeom>
          <a:solidFill>
            <a:schemeClr val="bg1"/>
          </a:solidFill>
        </p:spPr>
        <p:txBody>
          <a:bodyPr wrap="square" rtlCol="0">
            <a:spAutoFit/>
          </a:bodyPr>
          <a:lstStyle/>
          <a:p>
            <a:r>
              <a:rPr lang="es-VE" sz="2400" dirty="0"/>
              <a:t>P</a:t>
            </a:r>
            <a:r>
              <a:rPr lang="es-VE" sz="2400" dirty="0" smtClean="0"/>
              <a:t>rincipios  </a:t>
            </a:r>
            <a:r>
              <a:rPr lang="es-VE" sz="2400" dirty="0"/>
              <a:t>filosofías educativas desconectadas de un contexto real que las </a:t>
            </a:r>
            <a:r>
              <a:rPr lang="es-VE" sz="2400" dirty="0" smtClean="0"/>
              <a:t>encarne </a:t>
            </a:r>
            <a:r>
              <a:rPr lang="es-VE" sz="2400" dirty="0"/>
              <a:t>en las problemáticas del </a:t>
            </a:r>
            <a:r>
              <a:rPr lang="es-VE" sz="2400" dirty="0" smtClean="0"/>
              <a:t>país, una </a:t>
            </a:r>
            <a:r>
              <a:rPr lang="es-VE" sz="2400" dirty="0"/>
              <a:t>escasa formación de los docentes en la didáctica sobre tales principios y valores </a:t>
            </a:r>
            <a:r>
              <a:rPr lang="es-VE" sz="2400" dirty="0" smtClean="0"/>
              <a:t>ciudadanos,  </a:t>
            </a:r>
            <a:r>
              <a:rPr lang="es-VE" sz="2400" dirty="0"/>
              <a:t>han sido parte del </a:t>
            </a:r>
            <a:r>
              <a:rPr lang="es-VE" sz="2400" dirty="0" smtClean="0"/>
              <a:t>problema.</a:t>
            </a:r>
            <a:endParaRPr lang="es-CO" sz="2400"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lvl="0"/>
            <a:r>
              <a:rPr lang="es-VE" sz="2400" b="1" dirty="0" smtClean="0"/>
              <a:t>Conclusiones</a:t>
            </a:r>
            <a:endParaRPr lang="es-CO" sz="2400" dirty="0"/>
          </a:p>
        </p:txBody>
      </p:sp>
      <p:sp>
        <p:nvSpPr>
          <p:cNvPr id="31" name="CuadroTexto 30"/>
          <p:cNvSpPr txBox="1"/>
          <p:nvPr/>
        </p:nvSpPr>
        <p:spPr>
          <a:xfrm>
            <a:off x="3432083" y="666139"/>
            <a:ext cx="7526216" cy="1323439"/>
          </a:xfrm>
          <a:prstGeom prst="rect">
            <a:avLst/>
          </a:prstGeom>
          <a:solidFill>
            <a:schemeClr val="bg1"/>
          </a:solidFill>
        </p:spPr>
        <p:txBody>
          <a:bodyPr wrap="square" rtlCol="0">
            <a:spAutoFit/>
          </a:bodyPr>
          <a:lstStyle/>
          <a:p>
            <a:r>
              <a:rPr lang="es-VE" sz="2000" dirty="0"/>
              <a:t>La educación venezolana tiene una gran deuda con la sociedad venezolana. Los principios y fines señalados desde mediados del siglo veinte, orientados hacia una educación para la ciudadanía y la democracia responsable, todavía </a:t>
            </a:r>
            <a:r>
              <a:rPr lang="es-VE" sz="2000" dirty="0" smtClean="0"/>
              <a:t>están por desarrollarse. </a:t>
            </a:r>
            <a:endParaRPr lang="es-CO" sz="2000" dirty="0"/>
          </a:p>
        </p:txBody>
      </p:sp>
      <p:sp>
        <p:nvSpPr>
          <p:cNvPr id="5" name="CuadroTexto 4"/>
          <p:cNvSpPr txBox="1"/>
          <p:nvPr/>
        </p:nvSpPr>
        <p:spPr>
          <a:xfrm>
            <a:off x="270525" y="4099262"/>
            <a:ext cx="11757352" cy="1938992"/>
          </a:xfrm>
          <a:prstGeom prst="rect">
            <a:avLst/>
          </a:prstGeom>
          <a:noFill/>
        </p:spPr>
        <p:txBody>
          <a:bodyPr wrap="square" rtlCol="0">
            <a:spAutoFit/>
          </a:bodyPr>
          <a:lstStyle/>
          <a:p>
            <a:pPr algn="just"/>
            <a:r>
              <a:rPr lang="es-VE" sz="2400" dirty="0"/>
              <a:t>En el siglo XXI tenemos un país que está resistiendo y luchando por una sociedad democrática. En los últimos años se ha producido un despertar de las personas que paulatinamente entienden la importancia de involucrarse en los asuntos de la ciudad y hemos sufrido en carne propia el haber dejado en manos de otros la toma de decisiones cruciales sobre nuestra </a:t>
            </a:r>
            <a:r>
              <a:rPr lang="es-VE" sz="2400" dirty="0" smtClean="0"/>
              <a:t>cotidianidad.</a:t>
            </a:r>
            <a:endParaRPr lang="es-CO" sz="2400" dirty="0">
              <a:solidFill>
                <a:srgbClr val="F27B16"/>
              </a:solidFill>
            </a:endParaRPr>
          </a:p>
        </p:txBody>
      </p:sp>
      <p:pic>
        <p:nvPicPr>
          <p:cNvPr id="8" name="Picture 87">
            <a:hlinkClick r:id="rId4" action="ppaction://hlinksldjump"/>
            <a:extLst>
              <a:ext uri="{FF2B5EF4-FFF2-40B4-BE49-F238E27FC236}">
                <a16:creationId xmlns="" xmlns:a16="http://schemas.microsoft.com/office/drawing/2014/main" id="{B8C3DB34-FEAC-4725-ACAD-A741D6A4C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25" y="486274"/>
            <a:ext cx="2891033" cy="1652015"/>
          </a:xfrm>
          <a:prstGeom prst="rect">
            <a:avLst/>
          </a:prstGeom>
        </p:spPr>
      </p:pic>
      <p:sp>
        <p:nvSpPr>
          <p:cNvPr id="9" name="8 Flecha a la derecha con bandas">
            <a:hlinkClick r:id="rId6" action="ppaction://hlinksldjump"/>
          </p:cNvPr>
          <p:cNvSpPr/>
          <p:nvPr/>
        </p:nvSpPr>
        <p:spPr>
          <a:xfrm>
            <a:off x="10822674"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30975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a:p>
        </p:txBody>
      </p:sp>
      <p:sp>
        <p:nvSpPr>
          <p:cNvPr id="2" name="CuadroTexto 1"/>
          <p:cNvSpPr txBox="1"/>
          <p:nvPr/>
        </p:nvSpPr>
        <p:spPr>
          <a:xfrm>
            <a:off x="270525" y="2116731"/>
            <a:ext cx="11625903" cy="3600986"/>
          </a:xfrm>
          <a:prstGeom prst="rect">
            <a:avLst/>
          </a:prstGeom>
          <a:solidFill>
            <a:schemeClr val="bg1"/>
          </a:solidFill>
        </p:spPr>
        <p:txBody>
          <a:bodyPr wrap="square" rtlCol="0">
            <a:spAutoFit/>
          </a:bodyPr>
          <a:lstStyle/>
          <a:p>
            <a:pPr algn="just"/>
            <a:r>
              <a:rPr lang="es-VE" sz="2400" dirty="0"/>
              <a:t>Hoy </a:t>
            </a:r>
            <a:r>
              <a:rPr lang="es-VE" sz="3200" dirty="0">
                <a:solidFill>
                  <a:schemeClr val="accent4">
                    <a:lumMod val="75000"/>
                  </a:schemeClr>
                </a:solidFill>
              </a:rPr>
              <a:t>tenemos la certeza de que el cambio </a:t>
            </a:r>
            <a:r>
              <a:rPr lang="es-VE" sz="3200" dirty="0"/>
              <a:t>duradero </a:t>
            </a:r>
            <a:r>
              <a:rPr lang="es-VE" sz="3200" dirty="0">
                <a:solidFill>
                  <a:schemeClr val="accent4">
                    <a:lumMod val="75000"/>
                  </a:schemeClr>
                </a:solidFill>
              </a:rPr>
              <a:t>pasa</a:t>
            </a:r>
            <a:r>
              <a:rPr lang="es-VE" sz="3200" dirty="0"/>
              <a:t> por una </a:t>
            </a:r>
            <a:r>
              <a:rPr lang="es-VE" sz="3200" dirty="0">
                <a:solidFill>
                  <a:schemeClr val="accent4">
                    <a:lumMod val="75000"/>
                  </a:schemeClr>
                </a:solidFill>
              </a:rPr>
              <a:t>educación de calidad </a:t>
            </a:r>
            <a:r>
              <a:rPr lang="es-VE" sz="3200" dirty="0"/>
              <a:t>y </a:t>
            </a:r>
            <a:r>
              <a:rPr lang="es-VE" sz="3200" dirty="0">
                <a:solidFill>
                  <a:schemeClr val="accent4">
                    <a:lumMod val="75000"/>
                  </a:schemeClr>
                </a:solidFill>
              </a:rPr>
              <a:t>de compromiso ciudadano </a:t>
            </a:r>
            <a:r>
              <a:rPr lang="es-VE" sz="3200" dirty="0"/>
              <a:t>de fortalecimiento de la democracia</a:t>
            </a:r>
            <a:r>
              <a:rPr lang="es-VE" sz="2400" dirty="0"/>
              <a:t>. </a:t>
            </a:r>
            <a:endParaRPr lang="es-VE" sz="2400" dirty="0" smtClean="0"/>
          </a:p>
          <a:p>
            <a:endParaRPr lang="es-VE" sz="2400" dirty="0"/>
          </a:p>
          <a:p>
            <a:pPr algn="just"/>
            <a:r>
              <a:rPr lang="es-VE" sz="3600" dirty="0" smtClean="0"/>
              <a:t>Como parte </a:t>
            </a:r>
            <a:r>
              <a:rPr lang="es-VE" sz="3600" dirty="0"/>
              <a:t>de nuestra misión está el </a:t>
            </a:r>
            <a:r>
              <a:rPr lang="es-VE" sz="3600" b="1" dirty="0"/>
              <a:t>organizarnos</a:t>
            </a:r>
            <a:r>
              <a:rPr lang="es-VE" sz="3600" dirty="0"/>
              <a:t>, </a:t>
            </a:r>
            <a:r>
              <a:rPr lang="es-VE" sz="3600" b="1" dirty="0"/>
              <a:t>formarnos</a:t>
            </a:r>
            <a:r>
              <a:rPr lang="es-VE" sz="3600" dirty="0"/>
              <a:t> y </a:t>
            </a:r>
            <a:r>
              <a:rPr lang="es-VE" sz="3600" b="1" dirty="0"/>
              <a:t>propiciar</a:t>
            </a:r>
            <a:r>
              <a:rPr lang="es-VE" sz="3600" dirty="0"/>
              <a:t> los </a:t>
            </a:r>
            <a:r>
              <a:rPr lang="es-VE" sz="3600" b="1" dirty="0"/>
              <a:t>espacios</a:t>
            </a:r>
            <a:r>
              <a:rPr lang="es-VE" sz="3600" dirty="0"/>
              <a:t> educativos </a:t>
            </a:r>
            <a:r>
              <a:rPr lang="es-VE" sz="3600" b="1" dirty="0"/>
              <a:t>para el fortalecimiento de la cultura democrática </a:t>
            </a:r>
            <a:r>
              <a:rPr lang="es-VE" sz="3600" dirty="0"/>
              <a:t>en nuestro país. </a:t>
            </a:r>
            <a:endParaRPr lang="es-CO" sz="3600"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759789" y="1081448"/>
            <a:ext cx="8533097" cy="461665"/>
          </a:xfrm>
          <a:prstGeom prst="rect">
            <a:avLst/>
          </a:prstGeom>
          <a:noFill/>
        </p:spPr>
        <p:txBody>
          <a:bodyPr wrap="square" rtlCol="0">
            <a:spAutoFit/>
          </a:bodyPr>
          <a:lstStyle/>
          <a:p>
            <a:pPr lvl="0"/>
            <a:r>
              <a:rPr lang="es-VE" sz="2400" b="1" dirty="0" smtClean="0"/>
              <a:t>Conclusiones</a:t>
            </a:r>
            <a:endParaRPr lang="es-CO" sz="2400" dirty="0"/>
          </a:p>
        </p:txBody>
      </p:sp>
      <p:pic>
        <p:nvPicPr>
          <p:cNvPr id="8" name="Picture 87">
            <a:hlinkClick r:id="rId4" action="ppaction://hlinksldjump"/>
            <a:extLst>
              <a:ext uri="{FF2B5EF4-FFF2-40B4-BE49-F238E27FC236}">
                <a16:creationId xmlns="" xmlns:a16="http://schemas.microsoft.com/office/drawing/2014/main" id="{B8C3DB34-FEAC-4725-ACAD-A741D6A4C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25" y="486274"/>
            <a:ext cx="2891033" cy="1652015"/>
          </a:xfrm>
          <a:prstGeom prst="rect">
            <a:avLst/>
          </a:prstGeom>
        </p:spPr>
      </p:pic>
      <p:sp>
        <p:nvSpPr>
          <p:cNvPr id="6" name="5 Flecha a la derecha con bandas">
            <a:hlinkClick r:id="rId4" action="ppaction://hlinksldjump"/>
          </p:cNvPr>
          <p:cNvSpPr/>
          <p:nvPr/>
        </p:nvSpPr>
        <p:spPr>
          <a:xfrm flipH="1" flipV="1">
            <a:off x="655093" y="6127845"/>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Flecha a la derecha con bandas">
            <a:hlinkClick r:id="rId6" action="ppaction://hlinksldjump"/>
          </p:cNvPr>
          <p:cNvSpPr/>
          <p:nvPr/>
        </p:nvSpPr>
        <p:spPr>
          <a:xfrm>
            <a:off x="10822674"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Anillo">
            <a:hlinkClick r:id="rId7"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72899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a:p>
        </p:txBody>
      </p:sp>
      <p:pic>
        <p:nvPicPr>
          <p:cNvPr id="6" name="5 Imagen" descr="Francesco-Tonucci-dibujo.jpg"/>
          <p:cNvPicPr>
            <a:picLocks noChangeAspect="1"/>
          </p:cNvPicPr>
          <p:nvPr/>
        </p:nvPicPr>
        <p:blipFill>
          <a:blip r:embed="rId4" cstate="print"/>
          <a:stretch>
            <a:fillRect/>
          </a:stretch>
        </p:blipFill>
        <p:spPr>
          <a:xfrm>
            <a:off x="1561891" y="733982"/>
            <a:ext cx="9326503" cy="5244787"/>
          </a:xfrm>
          <a:prstGeom prst="rect">
            <a:avLst/>
          </a:prstGeom>
        </p:spPr>
      </p:pic>
      <p:sp>
        <p:nvSpPr>
          <p:cNvPr id="7" name="6 Anillo">
            <a:hlinkClick r:id="rId5"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728996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pic>
        <p:nvPicPr>
          <p:cNvPr id="19" name="Picture 18">
            <a:hlinkClick r:id="rId4" action="ppaction://hlinksldjump"/>
            <a:extLst>
              <a:ext uri="{FF2B5EF4-FFF2-40B4-BE49-F238E27FC236}">
                <a16:creationId xmlns="" xmlns:a16="http://schemas.microsoft.com/office/drawing/2014/main" id="{E73B4230-93FF-46D8-9ECD-CEFF869B3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229" y="334255"/>
            <a:ext cx="2952129" cy="2183346"/>
          </a:xfrm>
          <a:prstGeom prst="rect">
            <a:avLst/>
          </a:prstGeom>
        </p:spPr>
      </p:pic>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1077218"/>
          </a:xfrm>
          <a:prstGeom prst="rect">
            <a:avLst/>
          </a:prstGeom>
          <a:noFill/>
        </p:spPr>
        <p:txBody>
          <a:bodyPr wrap="square" rtlCol="0">
            <a:spAutoFit/>
          </a:bodyPr>
          <a:lstStyle/>
          <a:p>
            <a:pPr lvl="0"/>
            <a:r>
              <a:rPr lang="es-VE" sz="3200" b="1" dirty="0"/>
              <a:t>La ciudadanía como propuesta educativa en la Venezuela moderna</a:t>
            </a:r>
            <a:endParaRPr lang="es-CO" sz="3200" dirty="0"/>
          </a:p>
        </p:txBody>
      </p:sp>
      <p:sp>
        <p:nvSpPr>
          <p:cNvPr id="31" name="CuadroTexto 30"/>
          <p:cNvSpPr txBox="1"/>
          <p:nvPr/>
        </p:nvSpPr>
        <p:spPr>
          <a:xfrm>
            <a:off x="2419645" y="2011413"/>
            <a:ext cx="8894350" cy="954107"/>
          </a:xfrm>
          <a:prstGeom prst="rect">
            <a:avLst/>
          </a:prstGeom>
          <a:solidFill>
            <a:schemeClr val="bg1"/>
          </a:solidFill>
        </p:spPr>
        <p:txBody>
          <a:bodyPr wrap="square" rtlCol="0">
            <a:spAutoFit/>
          </a:bodyPr>
          <a:lstStyle/>
          <a:p>
            <a:pPr algn="just"/>
            <a:r>
              <a:rPr lang="es-VE" sz="2800" dirty="0"/>
              <a:t>A la muerte de Juan Vicente Gómez, </a:t>
            </a:r>
            <a:r>
              <a:rPr lang="es-VE" sz="2800" dirty="0" smtClean="0"/>
              <a:t>se inició un debate público en </a:t>
            </a:r>
            <a:r>
              <a:rPr lang="es-VE" sz="2800" dirty="0" smtClean="0"/>
              <a:t>materia educativa que </a:t>
            </a:r>
            <a:r>
              <a:rPr lang="es-VE" sz="2800" dirty="0" smtClean="0"/>
              <a:t>fue </a:t>
            </a:r>
            <a:r>
              <a:rPr lang="es-VE" sz="2800" dirty="0"/>
              <a:t>muy </a:t>
            </a:r>
            <a:r>
              <a:rPr lang="es-VE" sz="2800" dirty="0" smtClean="0"/>
              <a:t>enriquecedor. </a:t>
            </a:r>
            <a:endParaRPr lang="es-VE" sz="2800" dirty="0" smtClean="0"/>
          </a:p>
        </p:txBody>
      </p:sp>
      <p:sp>
        <p:nvSpPr>
          <p:cNvPr id="8" name="CuadroTexto 30"/>
          <p:cNvSpPr txBox="1"/>
          <p:nvPr/>
        </p:nvSpPr>
        <p:spPr>
          <a:xfrm>
            <a:off x="2039782" y="4017414"/>
            <a:ext cx="8894350" cy="2308324"/>
          </a:xfrm>
          <a:prstGeom prst="rect">
            <a:avLst/>
          </a:prstGeom>
          <a:solidFill>
            <a:schemeClr val="bg1"/>
          </a:solidFill>
        </p:spPr>
        <p:txBody>
          <a:bodyPr wrap="square" rtlCol="0">
            <a:spAutoFit/>
          </a:bodyPr>
          <a:lstStyle/>
          <a:p>
            <a:pPr algn="just"/>
            <a:r>
              <a:rPr lang="es-VE" sz="3600" dirty="0" smtClean="0"/>
              <a:t>El </a:t>
            </a:r>
            <a:r>
              <a:rPr lang="es-VE" sz="3600" dirty="0"/>
              <a:t>debate más interesante fue, sin duda, el que se presentó entre la Iglesia Católica y algunos  intelectuales, educadores y políticos de la época. </a:t>
            </a:r>
            <a:endParaRPr lang="es-VE" sz="3600" dirty="0" smtClean="0"/>
          </a:p>
        </p:txBody>
      </p:sp>
      <p:sp>
        <p:nvSpPr>
          <p:cNvPr id="9" name="8 Flecha a la derecha con bandas">
            <a:hlinkClick r:id="rId6" action="ppaction://hlinksldjump"/>
          </p:cNvPr>
          <p:cNvSpPr/>
          <p:nvPr/>
        </p:nvSpPr>
        <p:spPr>
          <a:xfrm>
            <a:off x="10781731" y="6086901"/>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0" name="9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4002574122"/>
      </p:ext>
    </p:ext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amond(out)">
                                      <p:cBhvr>
                                        <p:cTn id="11" dur="2000"/>
                                        <p:tgtEl>
                                          <p:spTgt spid="31"/>
                                        </p:tgtEl>
                                      </p:cBhvr>
                                    </p:animEffect>
                                  </p:childTnLst>
                                </p:cTn>
                              </p:par>
                            </p:childTnLst>
                          </p:cTn>
                        </p:par>
                        <p:par>
                          <p:cTn id="12" fill="hold">
                            <p:stCondLst>
                              <p:cond delay="2500"/>
                            </p:stCondLst>
                            <p:childTnLst>
                              <p:par>
                                <p:cTn id="13" presetID="3" presetClass="entr" presetSubtype="5"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vertical)">
                                      <p:cBhvr>
                                        <p:cTn id="1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a:p>
        </p:txBody>
      </p:sp>
      <p:pic>
        <p:nvPicPr>
          <p:cNvPr id="19" name="Picture 18">
            <a:hlinkClick r:id="rId4" action="ppaction://hlinksldjump"/>
            <a:extLst>
              <a:ext uri="{FF2B5EF4-FFF2-40B4-BE49-F238E27FC236}">
                <a16:creationId xmlns="" xmlns:a16="http://schemas.microsoft.com/office/drawing/2014/main" id="{E73B4230-93FF-46D8-9ECD-CEFF869B3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229" y="334255"/>
            <a:ext cx="2952129" cy="2183346"/>
          </a:xfrm>
          <a:prstGeom prst="rect">
            <a:avLst/>
          </a:prstGeom>
        </p:spPr>
      </p:pic>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830997"/>
          </a:xfrm>
          <a:prstGeom prst="rect">
            <a:avLst/>
          </a:prstGeom>
          <a:noFill/>
        </p:spPr>
        <p:txBody>
          <a:bodyPr wrap="square" rtlCol="0">
            <a:spAutoFit/>
          </a:bodyPr>
          <a:lstStyle/>
          <a:p>
            <a:pPr lvl="0"/>
            <a:r>
              <a:rPr lang="es-VE" sz="2400" b="1" dirty="0"/>
              <a:t>La ciudadanía como propuesta educativa en la Venezuela moderna</a:t>
            </a:r>
            <a:endParaRPr lang="es-CO" sz="2400" dirty="0"/>
          </a:p>
        </p:txBody>
      </p:sp>
      <p:sp>
        <p:nvSpPr>
          <p:cNvPr id="5" name="CuadroTexto 4"/>
          <p:cNvSpPr txBox="1"/>
          <p:nvPr/>
        </p:nvSpPr>
        <p:spPr>
          <a:xfrm>
            <a:off x="876886" y="3126078"/>
            <a:ext cx="10438227" cy="2800767"/>
          </a:xfrm>
          <a:prstGeom prst="rect">
            <a:avLst/>
          </a:prstGeom>
          <a:noFill/>
        </p:spPr>
        <p:txBody>
          <a:bodyPr wrap="square" rtlCol="0">
            <a:spAutoFit/>
          </a:bodyPr>
          <a:lstStyle/>
          <a:p>
            <a:pPr algn="just"/>
            <a:r>
              <a:rPr lang="es-VE" sz="2800" dirty="0"/>
              <a:t>Se esperaba que el país contara con ciudadanos comprometidos en la defensa de la democracia y sus instituciones. </a:t>
            </a:r>
            <a:endParaRPr lang="es-VE" sz="2800" dirty="0" smtClean="0"/>
          </a:p>
          <a:p>
            <a:pPr algn="just"/>
            <a:endParaRPr lang="es-VE" sz="2800" dirty="0" smtClean="0"/>
          </a:p>
          <a:p>
            <a:pPr algn="just"/>
            <a:r>
              <a:rPr lang="es-VE" sz="2800" dirty="0" smtClean="0"/>
              <a:t>Sin </a:t>
            </a:r>
            <a:r>
              <a:rPr lang="es-VE" sz="2800" dirty="0"/>
              <a:t>embargo, las evidencias del siglo XXI en nuestro país nos indican una gran debilidad del sistema educativo en el fomento de tales propuestas. </a:t>
            </a:r>
            <a:r>
              <a:rPr lang="es-VE" sz="3600" b="1" i="1" dirty="0">
                <a:solidFill>
                  <a:srgbClr val="F27B16"/>
                </a:solidFill>
              </a:rPr>
              <a:t>¿Qué fue lo que pasó? </a:t>
            </a:r>
            <a:endParaRPr lang="es-CO" sz="2800" b="1" i="1" dirty="0">
              <a:solidFill>
                <a:srgbClr val="F27B16"/>
              </a:solidFill>
            </a:endParaRPr>
          </a:p>
        </p:txBody>
      </p:sp>
      <p:sp>
        <p:nvSpPr>
          <p:cNvPr id="2" name="CuadroTexto 1"/>
          <p:cNvSpPr txBox="1"/>
          <p:nvPr/>
        </p:nvSpPr>
        <p:spPr>
          <a:xfrm>
            <a:off x="3370997" y="1130789"/>
            <a:ext cx="7833815" cy="1754326"/>
          </a:xfrm>
          <a:prstGeom prst="rect">
            <a:avLst/>
          </a:prstGeom>
          <a:solidFill>
            <a:schemeClr val="bg1"/>
          </a:solidFill>
        </p:spPr>
        <p:txBody>
          <a:bodyPr wrap="square" rtlCol="0">
            <a:spAutoFit/>
          </a:bodyPr>
          <a:lstStyle/>
          <a:p>
            <a:r>
              <a:rPr lang="es-VE" sz="2800" dirty="0" smtClean="0"/>
              <a:t>Esas </a:t>
            </a:r>
            <a:r>
              <a:rPr lang="es-VE" sz="2800" dirty="0"/>
              <a:t>ideas de </a:t>
            </a:r>
            <a:r>
              <a:rPr lang="es-VE" sz="4000" dirty="0">
                <a:solidFill>
                  <a:srgbClr val="F27B16"/>
                </a:solidFill>
              </a:rPr>
              <a:t>ciudadanía, democracia y educación </a:t>
            </a:r>
            <a:r>
              <a:rPr lang="es-VE" sz="2800" dirty="0"/>
              <a:t>se plasmaron en  la Constitución del año 1961 </a:t>
            </a:r>
            <a:r>
              <a:rPr lang="es-VE" sz="2800" dirty="0" smtClean="0"/>
              <a:t>.</a:t>
            </a:r>
            <a:endParaRPr lang="es-CO" sz="2000" dirty="0"/>
          </a:p>
        </p:txBody>
      </p:sp>
      <p:sp>
        <p:nvSpPr>
          <p:cNvPr id="8" name="7 Flecha a la derecha con bandas">
            <a:hlinkClick r:id="rId6" action="ppaction://hlinksldjump"/>
          </p:cNvPr>
          <p:cNvSpPr/>
          <p:nvPr/>
        </p:nvSpPr>
        <p:spPr>
          <a:xfrm flipH="1">
            <a:off x="409433" y="6073254"/>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40025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algn="ctr"/>
            <a:r>
              <a:rPr lang="es-VE" sz="2400" b="1" dirty="0"/>
              <a:t>Diagnósticos y propuestas educativas sin continuidad</a:t>
            </a:r>
            <a:endParaRPr lang="en-US" sz="24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1" name="CuadroTexto 30"/>
          <p:cNvSpPr txBox="1"/>
          <p:nvPr/>
        </p:nvSpPr>
        <p:spPr>
          <a:xfrm>
            <a:off x="974240" y="3480179"/>
            <a:ext cx="9834788" cy="2185214"/>
          </a:xfrm>
          <a:prstGeom prst="rect">
            <a:avLst/>
          </a:prstGeom>
          <a:solidFill>
            <a:schemeClr val="bg1"/>
          </a:solidFill>
        </p:spPr>
        <p:txBody>
          <a:bodyPr wrap="square" rtlCol="0">
            <a:spAutoFit/>
          </a:bodyPr>
          <a:lstStyle/>
          <a:p>
            <a:pPr algn="just"/>
            <a:r>
              <a:rPr lang="es-VE" sz="3200" dirty="0"/>
              <a:t>Los diagnósticos educativos realizados en Venezuela durante el siglo XX y XXI </a:t>
            </a:r>
            <a:r>
              <a:rPr lang="es-VE" sz="3600" b="1" dirty="0">
                <a:solidFill>
                  <a:srgbClr val="F27B16"/>
                </a:solidFill>
              </a:rPr>
              <a:t>repiten con insistencia la débil formación para la ciudadanía </a:t>
            </a:r>
            <a:r>
              <a:rPr lang="es-VE" sz="3200" dirty="0"/>
              <a:t>declarada en los programas educativos. </a:t>
            </a:r>
            <a:endParaRPr lang="es-CO" sz="3200" dirty="0"/>
          </a:p>
        </p:txBody>
      </p:sp>
      <p:pic>
        <p:nvPicPr>
          <p:cNvPr id="10" name="Picture 84">
            <a:hlinkClick r:id="rId4" action="ppaction://hlinksldjump"/>
            <a:extLst>
              <a:ext uri="{FF2B5EF4-FFF2-40B4-BE49-F238E27FC236}">
                <a16:creationId xmlns="" xmlns:a16="http://schemas.microsoft.com/office/drawing/2014/main" id="{F9379A95-09CB-453A-9311-971889B4B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975" y="240715"/>
            <a:ext cx="2305408" cy="2026460"/>
          </a:xfrm>
          <a:prstGeom prst="rect">
            <a:avLst/>
          </a:prstGeom>
          <a:solidFill>
            <a:schemeClr val="bg1"/>
          </a:solidFill>
        </p:spPr>
      </p:pic>
      <p:sp>
        <p:nvSpPr>
          <p:cNvPr id="8" name="7 Flecha a la derecha con bandas">
            <a:hlinkClick r:id="rId6" action="ppaction://hlinksldjump"/>
          </p:cNvPr>
          <p:cNvSpPr/>
          <p:nvPr/>
        </p:nvSpPr>
        <p:spPr>
          <a:xfrm>
            <a:off x="10822674"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30"/>
          <p:cNvSpPr txBox="1"/>
          <p:nvPr/>
        </p:nvSpPr>
        <p:spPr>
          <a:xfrm>
            <a:off x="3037326" y="1025856"/>
            <a:ext cx="8101521" cy="2431435"/>
          </a:xfrm>
          <a:prstGeom prst="rect">
            <a:avLst/>
          </a:prstGeom>
          <a:solidFill>
            <a:schemeClr val="bg1"/>
          </a:solidFill>
        </p:spPr>
        <p:txBody>
          <a:bodyPr wrap="square" rtlCol="0">
            <a:spAutoFit/>
          </a:bodyPr>
          <a:lstStyle/>
          <a:p>
            <a:pPr algn="just"/>
            <a:r>
              <a:rPr lang="es-VE" sz="3200" dirty="0" smtClean="0"/>
              <a:t>El </a:t>
            </a:r>
            <a:r>
              <a:rPr lang="es-VE" sz="3200" dirty="0"/>
              <a:t>sistema educativo depende de factores políticos en un país que </a:t>
            </a:r>
            <a:r>
              <a:rPr lang="es-VE" sz="4000" b="1" dirty="0">
                <a:solidFill>
                  <a:srgbClr val="F27B16"/>
                </a:solidFill>
              </a:rPr>
              <a:t>apenas estaba aprendiendo a vivir bajo un esquema civil </a:t>
            </a:r>
            <a:r>
              <a:rPr lang="es-VE" sz="3200" dirty="0"/>
              <a:t>y no militar</a:t>
            </a:r>
            <a:r>
              <a:rPr lang="es-VE" sz="3200" dirty="0" smtClean="0"/>
              <a:t>.</a:t>
            </a:r>
            <a:r>
              <a:rPr lang="es-VE" sz="3200" dirty="0"/>
              <a:t> </a:t>
            </a:r>
            <a:endParaRPr lang="es-CO" sz="3200" dirty="0"/>
          </a:p>
        </p:txBody>
      </p:sp>
      <p:sp>
        <p:nvSpPr>
          <p:cNvPr id="11" name="1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27668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3000" fill="hold"/>
                                        <p:tgtEl>
                                          <p:spTgt spid="31"/>
                                        </p:tgtEl>
                                        <p:attrNameLst>
                                          <p:attrName>ppt_x</p:attrName>
                                        </p:attrNameLst>
                                      </p:cBhvr>
                                      <p:tavLst>
                                        <p:tav tm="0">
                                          <p:val>
                                            <p:strVal val="0-#ppt_w/2"/>
                                          </p:val>
                                        </p:tav>
                                        <p:tav tm="100000">
                                          <p:val>
                                            <p:strVal val="#ppt_x"/>
                                          </p:val>
                                        </p:tav>
                                      </p:tavLst>
                                    </p:anim>
                                    <p:anim calcmode="lin" valueType="num">
                                      <p:cBhvr additive="base">
                                        <p:cTn id="15" dur="3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 name="CuadroTexto 1"/>
          <p:cNvSpPr txBox="1"/>
          <p:nvPr/>
        </p:nvSpPr>
        <p:spPr>
          <a:xfrm>
            <a:off x="3179928" y="846161"/>
            <a:ext cx="8147714" cy="2308324"/>
          </a:xfrm>
          <a:prstGeom prst="rect">
            <a:avLst/>
          </a:prstGeom>
          <a:solidFill>
            <a:schemeClr val="bg1"/>
          </a:solidFill>
        </p:spPr>
        <p:txBody>
          <a:bodyPr wrap="square" rtlCol="0">
            <a:spAutoFit/>
          </a:bodyPr>
          <a:lstStyle/>
          <a:p>
            <a:pPr algn="just"/>
            <a:r>
              <a:rPr lang="es-VE" sz="2400" dirty="0"/>
              <a:t>La historia de la modernización de la educación en Venezuela puede explicarse </a:t>
            </a:r>
            <a:r>
              <a:rPr lang="es-VE" sz="2400" b="1" dirty="0"/>
              <a:t>en tres momentos </a:t>
            </a:r>
            <a:r>
              <a:rPr lang="es-VE" sz="2400" dirty="0"/>
              <a:t>los cuales definen a su vez una década del período que va desde 1958 hasta principios de los años noventa. Dicho esquema nos permite ubicar los diagnósticos y avances de ese tiempo y su vez definir los énfasis que se realizan en el campo educativo. </a:t>
            </a:r>
            <a:endParaRPr lang="es-CO" sz="2400" b="1"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algn="ctr"/>
            <a:r>
              <a:rPr lang="es-VE" sz="2400" b="1" dirty="0"/>
              <a:t>Diagnósticos y propuestas educativas sin continuidad</a:t>
            </a:r>
            <a:endParaRPr lang="en-US" sz="2400" b="1"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0" name="Picture 84">
            <a:hlinkClick r:id="rId4" action="ppaction://hlinksldjump"/>
            <a:extLst>
              <a:ext uri="{FF2B5EF4-FFF2-40B4-BE49-F238E27FC236}">
                <a16:creationId xmlns="" xmlns:a16="http://schemas.microsoft.com/office/drawing/2014/main" id="{F9379A95-09CB-453A-9311-971889B4B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975" y="240715"/>
            <a:ext cx="2305408" cy="2026460"/>
          </a:xfrm>
          <a:prstGeom prst="rect">
            <a:avLst/>
          </a:prstGeom>
          <a:solidFill>
            <a:schemeClr val="bg1"/>
          </a:solidFill>
        </p:spPr>
      </p:pic>
      <p:sp>
        <p:nvSpPr>
          <p:cNvPr id="8" name="7 Flecha a la derecha con bandas">
            <a:hlinkClick r:id="rId6" action="ppaction://hlinksldjump"/>
          </p:cNvPr>
          <p:cNvSpPr/>
          <p:nvPr/>
        </p:nvSpPr>
        <p:spPr>
          <a:xfrm>
            <a:off x="10931857"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redondeado"/>
          <p:cNvSpPr/>
          <p:nvPr/>
        </p:nvSpPr>
        <p:spPr>
          <a:xfrm>
            <a:off x="1587341" y="3398712"/>
            <a:ext cx="2825086" cy="2361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dirty="0" smtClean="0">
                <a:effectLst>
                  <a:outerShdw blurRad="38100" dist="38100" dir="2700000" algn="tl">
                    <a:srgbClr val="000000">
                      <a:alpha val="43137"/>
                    </a:srgbClr>
                  </a:outerShdw>
                </a:effectLst>
              </a:rPr>
              <a:t>La primera década es</a:t>
            </a:r>
            <a:r>
              <a:rPr lang="es-VE" sz="2400" dirty="0" smtClean="0"/>
              <a:t> la educación para todos, es decir, </a:t>
            </a:r>
            <a:r>
              <a:rPr lang="es-VE" sz="2400" dirty="0" smtClean="0">
                <a:effectLst>
                  <a:outerShdw blurRad="38100" dist="38100" dir="2700000" algn="tl">
                    <a:srgbClr val="000000">
                      <a:alpha val="43137"/>
                    </a:srgbClr>
                  </a:outerShdw>
                </a:effectLst>
              </a:rPr>
              <a:t>la </a:t>
            </a:r>
            <a:r>
              <a:rPr lang="es-VE" sz="3200" b="1" dirty="0" smtClean="0">
                <a:effectLst>
                  <a:outerShdw blurRad="38100" dist="38100" dir="2700000" algn="tl">
                    <a:srgbClr val="000000">
                      <a:alpha val="43137"/>
                    </a:srgbClr>
                  </a:outerShdw>
                </a:effectLst>
              </a:rPr>
              <a:t>masificación</a:t>
            </a:r>
            <a:endParaRPr lang="es-VE" sz="2400" b="1" dirty="0"/>
          </a:p>
        </p:txBody>
      </p:sp>
      <p:sp>
        <p:nvSpPr>
          <p:cNvPr id="12" name="11 Rectángulo redondeado"/>
          <p:cNvSpPr/>
          <p:nvPr/>
        </p:nvSpPr>
        <p:spPr>
          <a:xfrm>
            <a:off x="4975099" y="3430382"/>
            <a:ext cx="2825086" cy="2361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dirty="0" smtClean="0">
                <a:effectLst>
                  <a:outerShdw blurRad="38100" dist="38100" dir="2700000" algn="tl">
                    <a:srgbClr val="000000">
                      <a:alpha val="43137"/>
                    </a:srgbClr>
                  </a:outerShdw>
                </a:effectLst>
              </a:rPr>
              <a:t>La segunda, de la </a:t>
            </a:r>
            <a:r>
              <a:rPr lang="es-VE" sz="2800" b="1" dirty="0" smtClean="0">
                <a:effectLst>
                  <a:outerShdw blurRad="38100" dist="38100" dir="2700000" algn="tl">
                    <a:srgbClr val="000000">
                      <a:alpha val="43137"/>
                    </a:srgbClr>
                  </a:outerShdw>
                </a:effectLst>
              </a:rPr>
              <a:t>modernización</a:t>
            </a:r>
            <a:r>
              <a:rPr lang="es-VE" sz="2400" dirty="0" smtClean="0">
                <a:effectLst>
                  <a:outerShdw blurRad="38100" dist="38100" dir="2700000" algn="tl">
                    <a:srgbClr val="000000">
                      <a:alpha val="43137"/>
                    </a:srgbClr>
                  </a:outerShdw>
                </a:effectLst>
              </a:rPr>
              <a:t>-educación técnica, filosofía educativa y reformas.</a:t>
            </a:r>
            <a:endParaRPr lang="es-VE" sz="2400" dirty="0">
              <a:effectLst>
                <a:outerShdw blurRad="38100" dist="38100" dir="2700000" algn="tl">
                  <a:srgbClr val="000000">
                    <a:alpha val="43137"/>
                  </a:srgbClr>
                </a:outerShdw>
              </a:effectLst>
            </a:endParaRPr>
          </a:p>
        </p:txBody>
      </p:sp>
      <p:sp>
        <p:nvSpPr>
          <p:cNvPr id="13" name="12 Rectángulo redondeado"/>
          <p:cNvSpPr/>
          <p:nvPr/>
        </p:nvSpPr>
        <p:spPr>
          <a:xfrm>
            <a:off x="8320865" y="3405362"/>
            <a:ext cx="2825086" cy="2361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dirty="0" smtClean="0">
                <a:effectLst>
                  <a:outerShdw blurRad="38100" dist="38100" dir="2700000" algn="tl">
                    <a:srgbClr val="000000">
                      <a:alpha val="43137"/>
                    </a:srgbClr>
                  </a:outerShdw>
                </a:effectLst>
              </a:rPr>
              <a:t>La tercera década es el </a:t>
            </a:r>
            <a:r>
              <a:rPr lang="es-VE" sz="3200" b="1" dirty="0" smtClean="0">
                <a:effectLst>
                  <a:outerShdw blurRad="38100" dist="38100" dir="2700000" algn="tl">
                    <a:srgbClr val="000000">
                      <a:alpha val="43137"/>
                    </a:srgbClr>
                  </a:outerShdw>
                </a:effectLst>
              </a:rPr>
              <a:t>deterioro</a:t>
            </a:r>
            <a:r>
              <a:rPr lang="es-VE" sz="3200" dirty="0" smtClean="0">
                <a:effectLst>
                  <a:outerShdw blurRad="38100" dist="38100" dir="2700000" algn="tl">
                    <a:srgbClr val="000000">
                      <a:alpha val="43137"/>
                    </a:srgbClr>
                  </a:outerShdw>
                </a:effectLst>
              </a:rPr>
              <a:t> </a:t>
            </a:r>
            <a:r>
              <a:rPr lang="es-VE" sz="2800" dirty="0" smtClean="0">
                <a:effectLst>
                  <a:outerShdw blurRad="38100" dist="38100" dir="2700000" algn="tl">
                    <a:srgbClr val="000000">
                      <a:alpha val="43137"/>
                    </a:srgbClr>
                  </a:outerShdw>
                </a:effectLst>
              </a:rPr>
              <a:t>educativo</a:t>
            </a:r>
            <a:endParaRPr lang="es-VE" sz="3200" dirty="0">
              <a:effectLst>
                <a:outerShdw blurRad="38100" dist="38100" dir="2700000" algn="tl">
                  <a:srgbClr val="000000">
                    <a:alpha val="43137"/>
                  </a:srgbClr>
                </a:outerShdw>
              </a:effectLst>
            </a:endParaRPr>
          </a:p>
        </p:txBody>
      </p:sp>
      <p:sp>
        <p:nvSpPr>
          <p:cNvPr id="18" name="17 Flecha curvada hacia arriba"/>
          <p:cNvSpPr/>
          <p:nvPr/>
        </p:nvSpPr>
        <p:spPr>
          <a:xfrm>
            <a:off x="2813538" y="5781822"/>
            <a:ext cx="3446585" cy="661181"/>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9" name="18 Flecha curvada hacia arriba"/>
          <p:cNvSpPr/>
          <p:nvPr/>
        </p:nvSpPr>
        <p:spPr>
          <a:xfrm>
            <a:off x="6328116" y="5779477"/>
            <a:ext cx="3446585" cy="661181"/>
          </a:xfrm>
          <a:prstGeom prst="curvedUpArrow">
            <a:avLst/>
          </a:prstGeom>
          <a:solidFill>
            <a:srgbClr val="008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0" name="19 Flecha a la derecha con bandas">
            <a:hlinkClick r:id="rId7" action="ppaction://hlinksldjump"/>
          </p:cNvPr>
          <p:cNvSpPr/>
          <p:nvPr/>
        </p:nvSpPr>
        <p:spPr>
          <a:xfrm flipH="1" flipV="1">
            <a:off x="600502" y="6100549"/>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27668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3000"/>
                                        <p:tgtEl>
                                          <p:spTgt spid="11"/>
                                        </p:tgtEl>
                                      </p:cBhvr>
                                    </p:animEffect>
                                  </p:childTnLst>
                                </p:cTn>
                              </p:par>
                            </p:childTnLst>
                          </p:cTn>
                        </p:par>
                        <p:par>
                          <p:cTn id="18" fill="hold">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10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childTnLst>
                          </p:cTn>
                        </p:par>
                        <p:par>
                          <p:cTn id="25" fill="hold">
                            <p:stCondLst>
                              <p:cond delay="5000"/>
                            </p:stCondLst>
                            <p:childTnLst>
                              <p:par>
                                <p:cTn id="26" presetID="9"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10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11" grpId="0" animBg="1"/>
      <p:bldP spid="12" grpId="0" animBg="1"/>
      <p:bldP spid="13"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3199358" y="334255"/>
            <a:ext cx="8533097" cy="461665"/>
          </a:xfrm>
          <a:prstGeom prst="rect">
            <a:avLst/>
          </a:prstGeom>
          <a:noFill/>
        </p:spPr>
        <p:txBody>
          <a:bodyPr wrap="square" rtlCol="0">
            <a:spAutoFit/>
          </a:bodyPr>
          <a:lstStyle/>
          <a:p>
            <a:pPr algn="ctr"/>
            <a:r>
              <a:rPr lang="es-VE" sz="2400" b="1" dirty="0"/>
              <a:t>Diagnósticos y propuestas educativas sin continuidad</a:t>
            </a:r>
            <a:endParaRPr lang="en-US" sz="24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CuadroTexto 4"/>
          <p:cNvSpPr txBox="1"/>
          <p:nvPr/>
        </p:nvSpPr>
        <p:spPr>
          <a:xfrm>
            <a:off x="3507474" y="1214650"/>
            <a:ext cx="7821284" cy="1384995"/>
          </a:xfrm>
          <a:prstGeom prst="rect">
            <a:avLst/>
          </a:prstGeom>
          <a:noFill/>
        </p:spPr>
        <p:txBody>
          <a:bodyPr wrap="square" rtlCol="0">
            <a:spAutoFit/>
          </a:bodyPr>
          <a:lstStyle/>
          <a:p>
            <a:pPr algn="just"/>
            <a:r>
              <a:rPr lang="es-VE" sz="2800" dirty="0"/>
              <a:t>Ana </a:t>
            </a:r>
            <a:r>
              <a:rPr lang="es-VE" sz="2800" dirty="0" err="1"/>
              <a:t>Guinand</a:t>
            </a:r>
            <a:r>
              <a:rPr lang="es-VE" sz="2800" dirty="0"/>
              <a:t> y Eduardo García (2014) </a:t>
            </a:r>
            <a:r>
              <a:rPr lang="es-VE" sz="2800" dirty="0" smtClean="0"/>
              <a:t>presentan los </a:t>
            </a:r>
            <a:r>
              <a:rPr lang="es-VE" sz="2800" dirty="0"/>
              <a:t>diagnósticos educativos, coincidencias y divergencias,  desde el año 1975 hasta el año 2014. </a:t>
            </a:r>
            <a:endParaRPr lang="es-VE" sz="2800" dirty="0" smtClean="0"/>
          </a:p>
        </p:txBody>
      </p:sp>
      <p:pic>
        <p:nvPicPr>
          <p:cNvPr id="10" name="Picture 84">
            <a:hlinkClick r:id="rId4" action="ppaction://hlinksldjump"/>
            <a:extLst>
              <a:ext uri="{FF2B5EF4-FFF2-40B4-BE49-F238E27FC236}">
                <a16:creationId xmlns="" xmlns:a16="http://schemas.microsoft.com/office/drawing/2014/main" id="{F9379A95-09CB-453A-9311-971889B4B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975" y="240715"/>
            <a:ext cx="2305408" cy="2026460"/>
          </a:xfrm>
          <a:prstGeom prst="rect">
            <a:avLst/>
          </a:prstGeom>
          <a:solidFill>
            <a:schemeClr val="bg1"/>
          </a:solidFill>
        </p:spPr>
      </p:pic>
      <p:sp>
        <p:nvSpPr>
          <p:cNvPr id="8" name="7 Flecha a la derecha con bandas">
            <a:hlinkClick r:id="rId6" action="ppaction://hlinksldjump"/>
          </p:cNvPr>
          <p:cNvSpPr/>
          <p:nvPr/>
        </p:nvSpPr>
        <p:spPr>
          <a:xfrm flipH="1" flipV="1">
            <a:off x="655093" y="6127845"/>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4"/>
          <p:cNvSpPr txBox="1"/>
          <p:nvPr/>
        </p:nvSpPr>
        <p:spPr>
          <a:xfrm>
            <a:off x="1053150" y="4424149"/>
            <a:ext cx="10342729" cy="1692771"/>
          </a:xfrm>
          <a:prstGeom prst="rect">
            <a:avLst/>
          </a:prstGeom>
          <a:noFill/>
        </p:spPr>
        <p:txBody>
          <a:bodyPr wrap="square" rtlCol="0">
            <a:spAutoFit/>
          </a:bodyPr>
          <a:lstStyle/>
          <a:p>
            <a:pPr algn="just"/>
            <a:r>
              <a:rPr lang="es-VE" sz="3200" dirty="0" smtClean="0"/>
              <a:t>En </a:t>
            </a:r>
            <a:r>
              <a:rPr lang="es-VE" sz="3200" dirty="0"/>
              <a:t>ese trabajo se confirma lo dicho respecto a ese círculo vicioso del </a:t>
            </a:r>
            <a:r>
              <a:rPr lang="es-VE" sz="3600" b="1" i="1" dirty="0">
                <a:solidFill>
                  <a:srgbClr val="F27B16"/>
                </a:solidFill>
              </a:rPr>
              <a:t>síndrome del diagnóstico sobre nuestra educación</a:t>
            </a:r>
            <a:r>
              <a:rPr lang="es-VE" sz="3600" b="1" i="1" dirty="0" smtClean="0">
                <a:solidFill>
                  <a:srgbClr val="F27B16"/>
                </a:solidFill>
              </a:rPr>
              <a:t>.</a:t>
            </a:r>
            <a:r>
              <a:rPr lang="es-VE" sz="3600" b="1" i="1" dirty="0">
                <a:solidFill>
                  <a:srgbClr val="F27B16"/>
                </a:solidFill>
              </a:rPr>
              <a:t> </a:t>
            </a:r>
            <a:endParaRPr lang="es-CO" sz="3200" b="1" i="1" dirty="0">
              <a:solidFill>
                <a:srgbClr val="F27B16"/>
              </a:solidFill>
            </a:endParaRPr>
          </a:p>
        </p:txBody>
      </p:sp>
      <p:sp>
        <p:nvSpPr>
          <p:cNvPr id="11" name="1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27668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2461850" y="334255"/>
            <a:ext cx="9270606" cy="830997"/>
          </a:xfrm>
          <a:prstGeom prst="rect">
            <a:avLst/>
          </a:prstGeom>
          <a:noFill/>
        </p:spPr>
        <p:txBody>
          <a:bodyPr wrap="square" rtlCol="0">
            <a:spAutoFit/>
          </a:bodyPr>
          <a:lstStyle/>
          <a:p>
            <a:pPr lvl="0"/>
            <a:r>
              <a:rPr lang="es-VE" sz="2400" b="1" dirty="0"/>
              <a:t>Principios, filosofía y orientación de la educación en valores </a:t>
            </a:r>
            <a:endParaRPr lang="es-VE" sz="2400" b="1" dirty="0" smtClean="0"/>
          </a:p>
          <a:p>
            <a:pPr lvl="0"/>
            <a:r>
              <a:rPr lang="es-VE" sz="2400" b="1" dirty="0" smtClean="0"/>
              <a:t>ciudadanos </a:t>
            </a:r>
            <a:endParaRPr lang="es-CO" sz="2400" dirty="0"/>
          </a:p>
        </p:txBody>
      </p:sp>
      <p:sp>
        <p:nvSpPr>
          <p:cNvPr id="31" name="CuadroTexto 30"/>
          <p:cNvSpPr txBox="1"/>
          <p:nvPr/>
        </p:nvSpPr>
        <p:spPr>
          <a:xfrm>
            <a:off x="2148875" y="1178057"/>
            <a:ext cx="9447101" cy="1815882"/>
          </a:xfrm>
          <a:prstGeom prst="rect">
            <a:avLst/>
          </a:prstGeom>
          <a:solidFill>
            <a:schemeClr val="bg1"/>
          </a:solidFill>
        </p:spPr>
        <p:txBody>
          <a:bodyPr wrap="square" rtlCol="0">
            <a:spAutoFit/>
          </a:bodyPr>
          <a:lstStyle/>
          <a:p>
            <a:pPr algn="just"/>
            <a:r>
              <a:rPr lang="es-VE" sz="2800" dirty="0"/>
              <a:t>La complejidad  del currículo escolar, hace que algunos autores destaquen aspectos explícitos en la formación, como </a:t>
            </a:r>
            <a:r>
              <a:rPr lang="es-VE" sz="2800" b="1" dirty="0"/>
              <a:t>la clase</a:t>
            </a:r>
            <a:r>
              <a:rPr lang="es-VE" sz="2800" dirty="0"/>
              <a:t>, </a:t>
            </a:r>
            <a:r>
              <a:rPr lang="es-VE" sz="2800" b="1" dirty="0"/>
              <a:t>los textos</a:t>
            </a:r>
            <a:r>
              <a:rPr lang="es-VE" sz="2800" dirty="0"/>
              <a:t>, </a:t>
            </a:r>
            <a:r>
              <a:rPr lang="es-VE" sz="2800" b="1" dirty="0"/>
              <a:t>la malla curricular </a:t>
            </a:r>
            <a:r>
              <a:rPr lang="es-VE" sz="2800" dirty="0"/>
              <a:t>y </a:t>
            </a:r>
            <a:r>
              <a:rPr lang="es-VE" sz="2800" b="1" dirty="0">
                <a:solidFill>
                  <a:schemeClr val="accent4">
                    <a:lumMod val="75000"/>
                  </a:schemeClr>
                </a:solidFill>
              </a:rPr>
              <a:t>otras representaciones no explícitas u ocultas relacionadas más bien con los valores</a:t>
            </a:r>
            <a:r>
              <a:rPr lang="es-VE" sz="2800" dirty="0" smtClean="0"/>
              <a:t>.</a:t>
            </a:r>
            <a:endParaRPr lang="es-CO" sz="2800" dirty="0"/>
          </a:p>
        </p:txBody>
      </p:sp>
      <p:pic>
        <p:nvPicPr>
          <p:cNvPr id="8" name="Picture 89">
            <a:hlinkClick r:id="rId4" action="ppaction://hlinksldjump"/>
            <a:extLst>
              <a:ext uri="{FF2B5EF4-FFF2-40B4-BE49-F238E27FC236}">
                <a16:creationId xmlns="" xmlns:a16="http://schemas.microsoft.com/office/drawing/2014/main" id="{0CBDEFEA-0F04-4693-8109-68C4D1D5B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48" y="313999"/>
            <a:ext cx="1719257" cy="2191210"/>
          </a:xfrm>
          <a:prstGeom prst="rect">
            <a:avLst/>
          </a:prstGeom>
          <a:solidFill>
            <a:schemeClr val="bg1"/>
          </a:solidFill>
        </p:spPr>
      </p:pic>
      <p:sp>
        <p:nvSpPr>
          <p:cNvPr id="9" name="8 Flecha a la derecha con bandas">
            <a:hlinkClick r:id="rId6" action="ppaction://hlinksldjump"/>
          </p:cNvPr>
          <p:cNvSpPr/>
          <p:nvPr/>
        </p:nvSpPr>
        <p:spPr>
          <a:xfrm>
            <a:off x="10822674" y="6100550"/>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30"/>
          <p:cNvSpPr txBox="1"/>
          <p:nvPr/>
        </p:nvSpPr>
        <p:spPr>
          <a:xfrm>
            <a:off x="1564296" y="3254792"/>
            <a:ext cx="9447101" cy="2677656"/>
          </a:xfrm>
          <a:prstGeom prst="rect">
            <a:avLst/>
          </a:prstGeom>
          <a:solidFill>
            <a:schemeClr val="bg1"/>
          </a:solidFill>
        </p:spPr>
        <p:txBody>
          <a:bodyPr wrap="square" rtlCol="0">
            <a:spAutoFit/>
          </a:bodyPr>
          <a:lstStyle/>
          <a:p>
            <a:pPr algn="just"/>
            <a:r>
              <a:rPr lang="es-VE" sz="3600" dirty="0" smtClean="0"/>
              <a:t>Esa </a:t>
            </a:r>
            <a:r>
              <a:rPr lang="es-VE" sz="3600" dirty="0"/>
              <a:t>expresión del currículum oculto se entiende claramente en lo que define Martín (1998</a:t>
            </a:r>
            <a:r>
              <a:rPr lang="es-VE" sz="3600" dirty="0" smtClean="0"/>
              <a:t>):  </a:t>
            </a:r>
            <a:r>
              <a:rPr lang="es-VE" sz="4400" b="1" dirty="0">
                <a:solidFill>
                  <a:schemeClr val="accent4">
                    <a:lumMod val="75000"/>
                  </a:schemeClr>
                </a:solidFill>
                <a:effectLst>
                  <a:outerShdw blurRad="38100" dist="38100" dir="2700000" algn="tl">
                    <a:srgbClr val="000000">
                      <a:alpha val="43137"/>
                    </a:srgbClr>
                  </a:outerShdw>
                </a:effectLst>
              </a:rPr>
              <a:t>Son las creencias y los valores que orientan la conducta hacia fines determinados</a:t>
            </a:r>
            <a:r>
              <a:rPr lang="es-VE" sz="4400" dirty="0">
                <a:effectLst>
                  <a:outerShdw blurRad="38100" dist="38100" dir="2700000" algn="tl">
                    <a:srgbClr val="000000">
                      <a:alpha val="43137"/>
                    </a:srgbClr>
                  </a:outerShdw>
                </a:effectLst>
              </a:rPr>
              <a:t>. </a:t>
            </a:r>
            <a:endParaRPr lang="es-CO" sz="3600" dirty="0">
              <a:effectLst>
                <a:outerShdw blurRad="38100" dist="38100" dir="2700000" algn="tl">
                  <a:srgbClr val="000000">
                    <a:alpha val="43137"/>
                  </a:srgbClr>
                </a:outerShdw>
              </a:effectLst>
            </a:endParaRPr>
          </a:p>
        </p:txBody>
      </p:sp>
      <p:sp>
        <p:nvSpPr>
          <p:cNvPr id="11" name="1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33627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dirty="0"/>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dirty="0"/>
          </a:p>
        </p:txBody>
      </p:sp>
      <p:sp>
        <p:nvSpPr>
          <p:cNvPr id="2" name="CuadroTexto 1"/>
          <p:cNvSpPr txBox="1"/>
          <p:nvPr/>
        </p:nvSpPr>
        <p:spPr>
          <a:xfrm>
            <a:off x="2349305" y="1865927"/>
            <a:ext cx="2475913" cy="400110"/>
          </a:xfrm>
          <a:prstGeom prst="rect">
            <a:avLst/>
          </a:prstGeom>
          <a:solidFill>
            <a:schemeClr val="bg1"/>
          </a:solidFill>
        </p:spPr>
        <p:txBody>
          <a:bodyPr wrap="square" rtlCol="0">
            <a:spAutoFit/>
          </a:bodyPr>
          <a:lstStyle/>
          <a:p>
            <a:r>
              <a:rPr lang="es-VE" sz="2000" dirty="0" smtClean="0"/>
              <a:t>Los </a:t>
            </a:r>
            <a:r>
              <a:rPr lang="es-VE" sz="2000" dirty="0"/>
              <a:t>valores </a:t>
            </a:r>
            <a:r>
              <a:rPr lang="es-VE" sz="2000" dirty="0" smtClean="0"/>
              <a:t>necesitan:</a:t>
            </a:r>
            <a:endParaRPr lang="es-CO" sz="2000" dirty="0"/>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2461850" y="334255"/>
            <a:ext cx="9270606" cy="830997"/>
          </a:xfrm>
          <a:prstGeom prst="rect">
            <a:avLst/>
          </a:prstGeom>
          <a:noFill/>
        </p:spPr>
        <p:txBody>
          <a:bodyPr wrap="square" rtlCol="0">
            <a:spAutoFit/>
          </a:bodyPr>
          <a:lstStyle/>
          <a:p>
            <a:pPr lvl="0"/>
            <a:r>
              <a:rPr lang="es-VE" sz="2400" b="1" dirty="0"/>
              <a:t>Principios, filosofía y orientación de la educación en valores </a:t>
            </a:r>
            <a:endParaRPr lang="es-VE" sz="2400" b="1" dirty="0" smtClean="0"/>
          </a:p>
          <a:p>
            <a:pPr lvl="0"/>
            <a:r>
              <a:rPr lang="es-VE" sz="2400" b="1" dirty="0" smtClean="0"/>
              <a:t>ciudadanos </a:t>
            </a:r>
            <a:endParaRPr lang="es-CO" sz="2400" dirty="0"/>
          </a:p>
        </p:txBody>
      </p:sp>
      <p:pic>
        <p:nvPicPr>
          <p:cNvPr id="8" name="Picture 89">
            <a:hlinkClick r:id="rId4" action="ppaction://hlinksldjump"/>
            <a:extLst>
              <a:ext uri="{FF2B5EF4-FFF2-40B4-BE49-F238E27FC236}">
                <a16:creationId xmlns="" xmlns:a16="http://schemas.microsoft.com/office/drawing/2014/main" id="{0CBDEFEA-0F04-4693-8109-68C4D1D5B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48" y="313999"/>
            <a:ext cx="1719257" cy="2191210"/>
          </a:xfrm>
          <a:prstGeom prst="rect">
            <a:avLst/>
          </a:prstGeom>
          <a:solidFill>
            <a:schemeClr val="bg1"/>
          </a:solidFill>
        </p:spPr>
      </p:pic>
      <p:sp>
        <p:nvSpPr>
          <p:cNvPr id="9" name="8 Flecha a la derecha con bandas">
            <a:hlinkClick r:id="rId6" action="ppaction://hlinksldjump"/>
          </p:cNvPr>
          <p:cNvSpPr/>
          <p:nvPr/>
        </p:nvSpPr>
        <p:spPr>
          <a:xfrm>
            <a:off x="10822674" y="6291619"/>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1"/>
          <p:cNvSpPr txBox="1"/>
          <p:nvPr/>
        </p:nvSpPr>
        <p:spPr>
          <a:xfrm>
            <a:off x="2223304" y="1077051"/>
            <a:ext cx="9171528" cy="830997"/>
          </a:xfrm>
          <a:prstGeom prst="rect">
            <a:avLst/>
          </a:prstGeom>
          <a:noFill/>
        </p:spPr>
        <p:txBody>
          <a:bodyPr wrap="square" rtlCol="0">
            <a:spAutoFit/>
          </a:bodyPr>
          <a:lstStyle/>
          <a:p>
            <a:r>
              <a:rPr lang="es-VE" sz="2400" dirty="0"/>
              <a:t>No tiene sentido una educación con valores abstractos, sin pertinencia social, sin resonancia en la vida del sujeto </a:t>
            </a:r>
            <a:r>
              <a:rPr lang="es-VE" sz="2000" dirty="0"/>
              <a:t>(Cerpe,1986, p.12). </a:t>
            </a:r>
            <a:endParaRPr lang="es-CO" sz="2000" dirty="0"/>
          </a:p>
        </p:txBody>
      </p:sp>
      <p:sp>
        <p:nvSpPr>
          <p:cNvPr id="11" name="10 Rectángulo redondeado"/>
          <p:cNvSpPr/>
          <p:nvPr/>
        </p:nvSpPr>
        <p:spPr>
          <a:xfrm>
            <a:off x="2064801" y="2504049"/>
            <a:ext cx="3885833" cy="2165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b="1" dirty="0" smtClean="0">
                <a:effectLst>
                  <a:outerShdw blurRad="38100" dist="38100" dir="2700000" algn="tl">
                    <a:srgbClr val="000000">
                      <a:alpha val="43137"/>
                    </a:srgbClr>
                  </a:outerShdw>
                </a:effectLst>
              </a:rPr>
              <a:t>fundamentación</a:t>
            </a:r>
            <a:r>
              <a:rPr lang="es-VE" sz="2400" dirty="0" smtClean="0"/>
              <a:t>, una adecuación a unas prioridades institucionales.</a:t>
            </a:r>
            <a:endParaRPr lang="es-VE" sz="2400" b="1" dirty="0"/>
          </a:p>
        </p:txBody>
      </p:sp>
      <p:sp>
        <p:nvSpPr>
          <p:cNvPr id="12" name="11 Rectángulo redondeado"/>
          <p:cNvSpPr/>
          <p:nvPr/>
        </p:nvSpPr>
        <p:spPr>
          <a:xfrm>
            <a:off x="7258930" y="2546251"/>
            <a:ext cx="4080646" cy="2124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dirty="0" smtClean="0"/>
              <a:t>Un </a:t>
            </a:r>
            <a:r>
              <a:rPr lang="es-VE" sz="3200" b="1" dirty="0" smtClean="0">
                <a:effectLst>
                  <a:outerShdw blurRad="38100" dist="38100" dir="2700000" algn="tl">
                    <a:srgbClr val="000000">
                      <a:alpha val="43137"/>
                    </a:srgbClr>
                  </a:outerShdw>
                </a:effectLst>
              </a:rPr>
              <a:t>marco filosófico </a:t>
            </a:r>
            <a:r>
              <a:rPr lang="es-VE" sz="2400" b="1" dirty="0" smtClean="0"/>
              <a:t>que ampara y orienta</a:t>
            </a:r>
            <a:r>
              <a:rPr lang="es-VE" sz="2400" dirty="0" smtClean="0"/>
              <a:t> la explicitación de dichos valores</a:t>
            </a:r>
            <a:endParaRPr lang="es-VE" sz="2400" b="1" dirty="0"/>
          </a:p>
        </p:txBody>
      </p:sp>
      <p:sp>
        <p:nvSpPr>
          <p:cNvPr id="13" name="CuadroTexto 1"/>
          <p:cNvSpPr txBox="1"/>
          <p:nvPr/>
        </p:nvSpPr>
        <p:spPr>
          <a:xfrm>
            <a:off x="1688123" y="4750818"/>
            <a:ext cx="9941169" cy="523220"/>
          </a:xfrm>
          <a:prstGeom prst="rect">
            <a:avLst/>
          </a:prstGeom>
          <a:solidFill>
            <a:schemeClr val="bg1"/>
          </a:solidFill>
        </p:spPr>
        <p:txBody>
          <a:bodyPr wrap="square" rtlCol="0">
            <a:spAutoFit/>
          </a:bodyPr>
          <a:lstStyle/>
          <a:p>
            <a:pPr algn="just"/>
            <a:r>
              <a:rPr lang="es-VE" sz="2000" dirty="0" smtClean="0"/>
              <a:t>Pero</a:t>
            </a:r>
            <a:r>
              <a:rPr lang="es-VE" sz="2000" dirty="0"/>
              <a:t>, </a:t>
            </a:r>
            <a:r>
              <a:rPr lang="es-VE" sz="2800" b="1" dirty="0"/>
              <a:t>¿qué ocurriría si no existe dicha orientación o definición? </a:t>
            </a:r>
            <a:endParaRPr lang="es-CO" sz="2000" dirty="0"/>
          </a:p>
        </p:txBody>
      </p:sp>
      <p:cxnSp>
        <p:nvCxnSpPr>
          <p:cNvPr id="15" name="14 Conector curvado"/>
          <p:cNvCxnSpPr>
            <a:stCxn id="2" idx="3"/>
            <a:endCxn id="11" idx="0"/>
          </p:cNvCxnSpPr>
          <p:nvPr/>
        </p:nvCxnSpPr>
        <p:spPr>
          <a:xfrm flipH="1">
            <a:off x="4007718" y="2065982"/>
            <a:ext cx="817500" cy="438067"/>
          </a:xfrm>
          <a:prstGeom prst="curvedConnector4">
            <a:avLst>
              <a:gd name="adj1" fmla="val -27963"/>
              <a:gd name="adj2" fmla="val 72834"/>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16 Conector curvado"/>
          <p:cNvCxnSpPr>
            <a:stCxn id="2" idx="3"/>
            <a:endCxn id="12" idx="0"/>
          </p:cNvCxnSpPr>
          <p:nvPr/>
        </p:nvCxnSpPr>
        <p:spPr>
          <a:xfrm>
            <a:off x="4825218" y="2065982"/>
            <a:ext cx="4474035" cy="480269"/>
          </a:xfrm>
          <a:prstGeom prst="curvedConnector2">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CuadroTexto 1"/>
          <p:cNvSpPr txBox="1"/>
          <p:nvPr/>
        </p:nvSpPr>
        <p:spPr>
          <a:xfrm>
            <a:off x="338668" y="5317941"/>
            <a:ext cx="11625903" cy="830997"/>
          </a:xfrm>
          <a:prstGeom prst="rect">
            <a:avLst/>
          </a:prstGeom>
          <a:solidFill>
            <a:schemeClr val="bg1"/>
          </a:solidFill>
          <a:ln w="28575">
            <a:solidFill>
              <a:srgbClr val="F27B16"/>
            </a:solidFill>
          </a:ln>
        </p:spPr>
        <p:txBody>
          <a:bodyPr wrap="square" rtlCol="0">
            <a:spAutoFit/>
          </a:bodyPr>
          <a:lstStyle/>
          <a:p>
            <a:pPr algn="just"/>
            <a:r>
              <a:rPr lang="es-VE" sz="2400" dirty="0" smtClean="0"/>
              <a:t>El </a:t>
            </a:r>
            <a:r>
              <a:rPr lang="es-VE" sz="2400" dirty="0"/>
              <a:t>resultado sería propuestas sin un sustento que las ampare y, por ello, susceptibles de  perderse en el tiempo. Ese parece ser el caso en nuestra educación venezolana.</a:t>
            </a:r>
            <a:endParaRPr lang="es-CO" sz="2400" dirty="0"/>
          </a:p>
        </p:txBody>
      </p:sp>
      <p:sp>
        <p:nvSpPr>
          <p:cNvPr id="35" name="34 Flecha a la derecha con bandas">
            <a:hlinkClick r:id="rId7" action="ppaction://hlinksldjump"/>
          </p:cNvPr>
          <p:cNvSpPr/>
          <p:nvPr/>
        </p:nvSpPr>
        <p:spPr>
          <a:xfrm flipH="1">
            <a:off x="671014" y="6252951"/>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6" name="35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33627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3000"/>
                                        <p:tgtEl>
                                          <p:spTgt spid="11"/>
                                        </p:tgtEl>
                                      </p:cBhvr>
                                    </p:animEffect>
                                  </p:childTnLst>
                                </p:cTn>
                              </p:par>
                            </p:childTnLst>
                          </p:cTn>
                        </p:par>
                        <p:par>
                          <p:cTn id="21" fill="hold">
                            <p:stCondLst>
                              <p:cond delay="4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3000"/>
                                        <p:tgtEl>
                                          <p:spTgt spid="12"/>
                                        </p:tgtEl>
                                      </p:cBhvr>
                                    </p:animEffect>
                                  </p:childTnLst>
                                </p:cTn>
                              </p:par>
                            </p:childTnLst>
                          </p:cTn>
                        </p:par>
                        <p:par>
                          <p:cTn id="25" fill="hold">
                            <p:stCondLst>
                              <p:cond delay="700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7500"/>
                            </p:stCondLst>
                            <p:childTnLst>
                              <p:par>
                                <p:cTn id="29" presetID="1" presetClass="entr" presetSubtype="0" fill="hold" grpId="0" nodeType="afterEffect">
                                  <p:stCondLst>
                                    <p:cond delay="50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10" grpId="0"/>
      <p:bldP spid="11" grpId="0" animBg="1"/>
      <p:bldP spid="12" grpId="0" animBg="1"/>
      <p:bldP spid="1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7B16"/>
        </a:solidFill>
        <a:effectLst/>
      </p:bgPr>
    </p:bg>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a:t>Se esperaba que el país contara con ciudadanos comprometidos en la defensa de la democracia y sus instituciones. Sin embargo, las evidencias del siglo XXI en nuestro país nos indican una gran debilidad del sistema educativo en el fomento de tales propuestas. ¿Qué fue lo que pasó? </a:t>
            </a:r>
            <a:endParaRPr lang="es-CO"/>
          </a:p>
        </p:txBody>
      </p:sp>
      <p:sp>
        <p:nvSpPr>
          <p:cNvPr id="29" name="TextBox 62">
            <a:extLst>
              <a:ext uri="{FF2B5EF4-FFF2-40B4-BE49-F238E27FC236}">
                <a16:creationId xmlns="" xmlns:a16="http://schemas.microsoft.com/office/drawing/2014/main" id="{623E8683-E78C-44FE-A609-DA978AF05A57}"/>
              </a:ext>
            </a:extLst>
          </p:cNvPr>
          <p:cNvSpPr txBox="1"/>
          <p:nvPr/>
        </p:nvSpPr>
        <p:spPr>
          <a:xfrm>
            <a:off x="2461850" y="334255"/>
            <a:ext cx="9270606" cy="830997"/>
          </a:xfrm>
          <a:prstGeom prst="rect">
            <a:avLst/>
          </a:prstGeom>
          <a:noFill/>
        </p:spPr>
        <p:txBody>
          <a:bodyPr wrap="square" rtlCol="0">
            <a:spAutoFit/>
          </a:bodyPr>
          <a:lstStyle/>
          <a:p>
            <a:pPr lvl="0"/>
            <a:r>
              <a:rPr lang="es-VE" sz="2400" b="1" dirty="0"/>
              <a:t>Principios, filosofía y orientación de la educación en </a:t>
            </a:r>
            <a:r>
              <a:rPr lang="es-VE" sz="2400" b="1" dirty="0" smtClean="0"/>
              <a:t>valores</a:t>
            </a:r>
          </a:p>
          <a:p>
            <a:pPr lvl="0"/>
            <a:r>
              <a:rPr lang="es-VE" sz="2400" b="1" dirty="0" smtClean="0"/>
              <a:t> </a:t>
            </a:r>
            <a:r>
              <a:rPr lang="es-VE" sz="2400" b="1" dirty="0"/>
              <a:t>ciudadanos </a:t>
            </a:r>
            <a:endParaRPr lang="es-CO" sz="2400" dirty="0"/>
          </a:p>
        </p:txBody>
      </p:sp>
      <p:sp>
        <p:nvSpPr>
          <p:cNvPr id="5" name="CuadroTexto 4"/>
          <p:cNvSpPr txBox="1"/>
          <p:nvPr/>
        </p:nvSpPr>
        <p:spPr>
          <a:xfrm>
            <a:off x="2415654" y="1051145"/>
            <a:ext cx="9291606" cy="1384995"/>
          </a:xfrm>
          <a:prstGeom prst="rect">
            <a:avLst/>
          </a:prstGeom>
          <a:noFill/>
        </p:spPr>
        <p:txBody>
          <a:bodyPr wrap="square" rtlCol="0">
            <a:spAutoFit/>
          </a:bodyPr>
          <a:lstStyle/>
          <a:p>
            <a:pPr algn="just"/>
            <a:r>
              <a:rPr lang="es-VE" sz="2800" dirty="0"/>
              <a:t>La Ley Orgánica de Educación del año 1981 plantea una formación integral, con principios muy generales. Tanto que no se puede deducir una filosofía en tales principios. </a:t>
            </a:r>
            <a:endParaRPr lang="es-CO" sz="2800" dirty="0"/>
          </a:p>
        </p:txBody>
      </p:sp>
      <p:pic>
        <p:nvPicPr>
          <p:cNvPr id="8" name="Picture 89">
            <a:hlinkClick r:id="rId4" action="ppaction://hlinksldjump"/>
            <a:extLst>
              <a:ext uri="{FF2B5EF4-FFF2-40B4-BE49-F238E27FC236}">
                <a16:creationId xmlns="" xmlns:a16="http://schemas.microsoft.com/office/drawing/2014/main" id="{0CBDEFEA-0F04-4693-8109-68C4D1D5B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48" y="313999"/>
            <a:ext cx="1719257" cy="2191210"/>
          </a:xfrm>
          <a:prstGeom prst="rect">
            <a:avLst/>
          </a:prstGeom>
          <a:solidFill>
            <a:schemeClr val="bg1"/>
          </a:solidFill>
        </p:spPr>
      </p:pic>
      <p:sp>
        <p:nvSpPr>
          <p:cNvPr id="9" name="CuadroTexto 4"/>
          <p:cNvSpPr txBox="1"/>
          <p:nvPr/>
        </p:nvSpPr>
        <p:spPr>
          <a:xfrm>
            <a:off x="566098" y="2743200"/>
            <a:ext cx="10969410" cy="3046988"/>
          </a:xfrm>
          <a:prstGeom prst="rect">
            <a:avLst/>
          </a:prstGeom>
          <a:noFill/>
        </p:spPr>
        <p:txBody>
          <a:bodyPr wrap="square" rtlCol="0">
            <a:spAutoFit/>
          </a:bodyPr>
          <a:lstStyle/>
          <a:p>
            <a:pPr algn="just"/>
            <a:r>
              <a:rPr lang="es-VE" sz="2400" dirty="0" smtClean="0"/>
              <a:t>Hay </a:t>
            </a:r>
            <a:r>
              <a:rPr lang="es-VE" sz="2400" dirty="0"/>
              <a:t>otros procesos que obstaculizan la vivencia de esos </a:t>
            </a:r>
            <a:r>
              <a:rPr lang="es-VE" sz="2400" dirty="0" smtClean="0"/>
              <a:t>principios: </a:t>
            </a:r>
          </a:p>
          <a:p>
            <a:pPr algn="just"/>
            <a:r>
              <a:rPr lang="es-VE" sz="3600" dirty="0" smtClean="0"/>
              <a:t>“Aunque </a:t>
            </a:r>
            <a:r>
              <a:rPr lang="es-VE" sz="3600" dirty="0"/>
              <a:t>el sistema educativo defiende la igualdad de oportunidades como principio democrático, la realidad expresa una desigualdad que se fue pronunciando respecto de la calidad y cantidad de la enseñanza” </a:t>
            </a:r>
            <a:r>
              <a:rPr lang="es-VE" sz="2400" dirty="0"/>
              <a:t>(Bello, 2003,p. 56). </a:t>
            </a:r>
            <a:endParaRPr lang="es-CO" sz="2000" dirty="0">
              <a:solidFill>
                <a:srgbClr val="F27B16"/>
              </a:solidFill>
            </a:endParaRPr>
          </a:p>
        </p:txBody>
      </p:sp>
      <p:sp>
        <p:nvSpPr>
          <p:cNvPr id="10" name="9 Flecha a la derecha con bandas">
            <a:hlinkClick r:id="rId6" action="ppaction://hlinksldjump"/>
          </p:cNvPr>
          <p:cNvSpPr/>
          <p:nvPr/>
        </p:nvSpPr>
        <p:spPr>
          <a:xfrm flipH="1" flipV="1">
            <a:off x="655093" y="6127845"/>
            <a:ext cx="750627" cy="3957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Anillo">
            <a:hlinkClick r:id="rId4" action="ppaction://hlinksldjump"/>
          </p:cNvPr>
          <p:cNvSpPr/>
          <p:nvPr/>
        </p:nvSpPr>
        <p:spPr>
          <a:xfrm>
            <a:off x="11163869" y="450376"/>
            <a:ext cx="518615" cy="545911"/>
          </a:xfrm>
          <a:prstGeom prst="don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VE">
              <a:solidFill>
                <a:schemeClr val="tx1"/>
              </a:solidFill>
            </a:endParaRPr>
          </a:p>
        </p:txBody>
      </p:sp>
    </p:spTree>
    <p:custDataLst>
      <p:tags r:id="rId1"/>
    </p:custDataLst>
    <p:extLst>
      <p:ext uri="{BB962C8B-B14F-4D97-AF65-F5344CB8AC3E}">
        <p14:creationId xmlns:p14="http://schemas.microsoft.com/office/powerpoint/2010/main" val="33627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IoatzsC"/>
  <p:tag name="ARTICULATE_SLIDE_COUNT" val="8"/>
  <p:tag name="ARTICULATE_REFERENCE_ID" val="04ee8321-4cce-4012-8f8b-917090f75c15"/>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31882-\\mac\dropbox\downloads\6functionclicknreveal.pptx"/>
  <p:tag name="ARTICULATE_PRESENTER_VERSION" val="8"/>
  <p:tag name="ARTICULATE_PROJECT_OPEN" val="1"/>
  <p:tag name="ARTICULATE_USED_PAGE_ORIENTATION" val="1"/>
  <p:tag name="ARTICULATE_USED_PAGE_SIZE" val="7"/>
</p:tagLst>
</file>

<file path=ppt/tags/tag10.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1.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2.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4.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16.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4.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5.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7.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8.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ags/tag9.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c9c03b31-1596-4b77-bebc-dd4e5ff0eed9"/>
  <p:tag name="ARTICULATE_SLIDE_PAUSE" val="1"/>
  <p:tag name="ARTICULATE_HIDE_SLIDE" val="0"/>
  <p:tag name="ARTICULATE_PLAYER_CONTROL_PREVIOUS" val="False"/>
  <p:tag name="ARTICULATE_PLAYER_CONTROL_NEXT" val="False"/>
  <p:tag name="ARTICULATE_USED_LAYOUT" val="7"/>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1716</Words>
  <Application>Microsoft Office PowerPoint</Application>
  <PresentationFormat>Personalizado</PresentationFormat>
  <Paragraphs>84</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Rimmer</dc:creator>
  <cp:lastModifiedBy>Jose F. Juarez</cp:lastModifiedBy>
  <cp:revision>95</cp:revision>
  <dcterms:created xsi:type="dcterms:W3CDTF">2018-03-12T18:44:23Z</dcterms:created>
  <dcterms:modified xsi:type="dcterms:W3CDTF">2019-04-23T17:44:29Z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9FC4A3EA-766A-453D-A574-7C6CA77C94DE</vt:lpwstr>
  </property>
  <property fmtid="{D5CDD505-2E9C-101B-9397-08002B2CF9AE}" pid="3" name="ArticulatePath">
    <vt:lpwstr>Presentation1</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\\Mac\Dropbox\Downloads\6FunctionClicknReveal.ppta</vt:lpwstr>
  </property>
</Properties>
</file>